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90" r:id="rId2"/>
    <p:sldId id="302" r:id="rId3"/>
    <p:sldId id="306" r:id="rId4"/>
    <p:sldId id="303" r:id="rId5"/>
    <p:sldId id="321" r:id="rId6"/>
    <p:sldId id="304" r:id="rId7"/>
    <p:sldId id="297" r:id="rId8"/>
    <p:sldId id="298" r:id="rId9"/>
    <p:sldId id="291" r:id="rId10"/>
    <p:sldId id="292" r:id="rId11"/>
    <p:sldId id="293" r:id="rId12"/>
    <p:sldId id="307" r:id="rId13"/>
    <p:sldId id="308" r:id="rId14"/>
    <p:sldId id="319" r:id="rId15"/>
    <p:sldId id="323" r:id="rId16"/>
    <p:sldId id="320" r:id="rId17"/>
    <p:sldId id="311" r:id="rId18"/>
    <p:sldId id="313" r:id="rId19"/>
    <p:sldId id="314" r:id="rId20"/>
    <p:sldId id="315" r:id="rId21"/>
    <p:sldId id="316" r:id="rId22"/>
    <p:sldId id="317" r:id="rId23"/>
    <p:sldId id="312" r:id="rId24"/>
    <p:sldId id="324" r:id="rId25"/>
    <p:sldId id="326" r:id="rId26"/>
    <p:sldId id="300" r:id="rId27"/>
    <p:sldId id="301" r:id="rId28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71151"/>
  </p:normalViewPr>
  <p:slideViewPr>
    <p:cSldViewPr snapToGrid="0" snapToObjects="1">
      <p:cViewPr varScale="1">
        <p:scale>
          <a:sx n="104" d="100"/>
          <a:sy n="104" d="100"/>
        </p:scale>
        <p:origin x="21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38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Unix Compatible – Unix was a proprietary operating system from AT&amp;T developed in the 60’s and 70’s.</a:t>
            </a:r>
          </a:p>
          <a:p>
            <a:r>
              <a:rPr lang="en-US" dirty="0"/>
              <a:t>  - Had to pay to use it / could not modify it </a:t>
            </a:r>
          </a:p>
          <a:p>
            <a:endParaRPr lang="en-US" dirty="0"/>
          </a:p>
          <a:p>
            <a:r>
              <a:rPr lang="en-US" dirty="0"/>
              <a:t>Kernel is just the core parts of the software that make up the OS.</a:t>
            </a:r>
          </a:p>
          <a:p>
            <a:endParaRPr lang="en-US" dirty="0"/>
          </a:p>
          <a:p>
            <a:r>
              <a:rPr lang="en-US" dirty="0"/>
              <a:t>”Flavors” refers to distributions, which is just a way of saying that a particular group is making it available.</a:t>
            </a:r>
          </a:p>
          <a:p>
            <a:r>
              <a:rPr lang="en-US" dirty="0"/>
              <a:t>You’ll hear people say things like – ”I’m using the Ubuntu distribution” or “distro” for short.</a:t>
            </a:r>
          </a:p>
          <a:p>
            <a:endParaRPr lang="en-US" dirty="0"/>
          </a:p>
          <a:p>
            <a:r>
              <a:rPr lang="en-US" dirty="0"/>
              <a:t>Fedora, Red Hat, SUSE, gentoo, Ubuntu, Debian, </a:t>
            </a:r>
            <a:r>
              <a:rPr lang="en-US" dirty="0" err="1"/>
              <a:t>ArchLinux</a:t>
            </a:r>
            <a:r>
              <a:rPr lang="en-US" dirty="0"/>
              <a:t>, Puppy Linux</a:t>
            </a:r>
          </a:p>
          <a:p>
            <a:r>
              <a:rPr lang="en-US" dirty="0"/>
              <a:t>And probably hundreds of others.</a:t>
            </a:r>
          </a:p>
          <a:p>
            <a:endParaRPr lang="en-US" dirty="0"/>
          </a:p>
          <a:p>
            <a:r>
              <a:rPr lang="en-US" dirty="0"/>
              <a:t>You will get familiar with one flavor in this course Debian Linux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08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FOSS – More on this later in the course.</a:t>
            </a:r>
          </a:p>
          <a:p>
            <a:endParaRPr lang="en-US" dirty="0"/>
          </a:p>
          <a:p>
            <a:r>
              <a:rPr lang="en-US" dirty="0"/>
              <a:t>But basically, once those freedoms were established </a:t>
            </a:r>
          </a:p>
          <a:p>
            <a:r>
              <a:rPr lang="en-US" dirty="0"/>
              <a:t>It allowed lots of different groups to customize Linux to their purposes or philosophies</a:t>
            </a:r>
          </a:p>
          <a:p>
            <a:r>
              <a:rPr lang="en-US" dirty="0"/>
              <a:t>  - desktop, servers, embedded systems, mobile devices, old resource constrained PCs</a:t>
            </a:r>
          </a:p>
          <a:p>
            <a:r>
              <a:rPr lang="en-US" dirty="0"/>
              <a:t>  - If you have a set of requirements you can likely find a Linux distro to meet them.</a:t>
            </a:r>
          </a:p>
          <a:p>
            <a:r>
              <a:rPr lang="en-US" dirty="0"/>
              <a:t>  - and if not, you can take the source code and customize it yourself.</a:t>
            </a:r>
          </a:p>
          <a:p>
            <a:endParaRPr lang="en-US" dirty="0"/>
          </a:p>
          <a:p>
            <a:r>
              <a:rPr lang="en-US" dirty="0"/>
              <a:t>MacOS and Windows – and the original Unix - are proprietary and not FOSS</a:t>
            </a:r>
          </a:p>
          <a:p>
            <a:r>
              <a:rPr lang="en-US" dirty="0"/>
              <a:t> - this is why there is only one “flavor” of each of those</a:t>
            </a:r>
          </a:p>
          <a:p>
            <a:r>
              <a:rPr lang="en-US" dirty="0"/>
              <a:t> - note: flavor is different than 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352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be using Debian Linux in this class.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840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often associate the GUI with the OS</a:t>
            </a:r>
          </a:p>
          <a:p>
            <a:r>
              <a:rPr lang="en-US" dirty="0"/>
              <a:t>  - Windows or MacOS have distinctive GUI’s</a:t>
            </a:r>
          </a:p>
          <a:p>
            <a:r>
              <a:rPr lang="en-US" dirty="0"/>
              <a:t>  - However, those are just convenient ways for us to interact with the actual OS.</a:t>
            </a:r>
          </a:p>
          <a:p>
            <a:r>
              <a:rPr lang="en-US" dirty="0"/>
              <a:t>     - e.g. point and click, windows </a:t>
            </a:r>
            <a:r>
              <a:rPr lang="en-US" dirty="0" err="1"/>
              <a:t>ect</a:t>
            </a:r>
            <a:r>
              <a:rPr lang="en-US" dirty="0"/>
              <a:t>.</a:t>
            </a:r>
          </a:p>
          <a:p>
            <a:r>
              <a:rPr lang="en-US" dirty="0"/>
              <a:t>  - With Linux each Distro usually has its own distinct GUI or Desktop Manager</a:t>
            </a:r>
          </a:p>
          <a:p>
            <a:r>
              <a:rPr lang="en-US" dirty="0"/>
              <a:t>    - You can even change the one that comes with your Linux distro</a:t>
            </a:r>
          </a:p>
          <a:p>
            <a:r>
              <a:rPr lang="en-US" dirty="0"/>
              <a:t>    - the Desktop Manager is just a program so there are lots of choices.</a:t>
            </a:r>
          </a:p>
          <a:p>
            <a:endParaRPr lang="en-US" dirty="0"/>
          </a:p>
          <a:p>
            <a:r>
              <a:rPr lang="en-US" dirty="0"/>
              <a:t>We will be using the XFCE4 GUI for Debian Linux in this course.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10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Virtual machine: program that you run on your computer that pretends to be another complete computer.</a:t>
            </a:r>
          </a:p>
          <a:p>
            <a:r>
              <a:rPr lang="en-US" dirty="0"/>
              <a:t>  - You can then install Linux on that computer and use it in a window on your machine.</a:t>
            </a:r>
          </a:p>
          <a:p>
            <a:r>
              <a:rPr lang="en-US" dirty="0"/>
              <a:t>  - Can be resource intensive (you need lots of ram and a fast processor) </a:t>
            </a:r>
          </a:p>
          <a:p>
            <a:endParaRPr lang="en-US" dirty="0"/>
          </a:p>
          <a:p>
            <a:r>
              <a:rPr lang="en-US" dirty="0"/>
              <a:t>Docker Container</a:t>
            </a:r>
          </a:p>
          <a:p>
            <a:r>
              <a:rPr lang="en-US" dirty="0"/>
              <a:t>  - Similar to a Virtual Machine</a:t>
            </a:r>
          </a:p>
          <a:p>
            <a:r>
              <a:rPr lang="en-US" dirty="0"/>
              <a:t>  - Easier to setup</a:t>
            </a:r>
          </a:p>
          <a:p>
            <a:r>
              <a:rPr lang="en-US" dirty="0"/>
              <a:t>  - Requires less resources</a:t>
            </a:r>
          </a:p>
          <a:p>
            <a:r>
              <a:rPr lang="en-US" dirty="0"/>
              <a:t>    - Runs faster, requires less RAM</a:t>
            </a:r>
          </a:p>
          <a:p>
            <a:r>
              <a:rPr lang="en-US" dirty="0"/>
              <a:t>  - More in a moment…</a:t>
            </a:r>
          </a:p>
          <a:p>
            <a:endParaRPr lang="en-US" dirty="0"/>
          </a:p>
          <a:p>
            <a:r>
              <a:rPr lang="en-US" dirty="0"/>
              <a:t>On a server</a:t>
            </a:r>
          </a:p>
          <a:p>
            <a:r>
              <a:rPr lang="en-US" dirty="0"/>
              <a:t>  - Linux runs on a computer on the network.</a:t>
            </a:r>
          </a:p>
          <a:p>
            <a:r>
              <a:rPr lang="en-US" dirty="0"/>
              <a:t>  - Connect to it over the network</a:t>
            </a:r>
          </a:p>
          <a:p>
            <a:r>
              <a:rPr lang="en-US" dirty="0"/>
              <a:t>  - More complex to setup</a:t>
            </a:r>
          </a:p>
          <a:p>
            <a:r>
              <a:rPr lang="en-US" dirty="0"/>
              <a:t>  - Significant security concerns</a:t>
            </a:r>
          </a:p>
          <a:p>
            <a:endParaRPr lang="en-US" dirty="0"/>
          </a:p>
          <a:p>
            <a:r>
              <a:rPr lang="en-US" dirty="0"/>
              <a:t>We will be running Linux in a Docker Container.</a:t>
            </a:r>
          </a:p>
          <a:p>
            <a:r>
              <a:rPr lang="en-US" dirty="0"/>
              <a:t> - It will be a lot like if we were running it on a server</a:t>
            </a:r>
          </a:p>
          <a:p>
            <a:r>
              <a:rPr lang="en-US" dirty="0"/>
              <a:t> - We will interact with it just like you would if it was running somewhere else on the internet</a:t>
            </a:r>
          </a:p>
          <a:p>
            <a:r>
              <a:rPr lang="en-US" dirty="0"/>
              <a:t> - except that it </a:t>
            </a:r>
            <a:r>
              <a:rPr lang="en-US" dirty="0" err="1"/>
              <a:t>willl</a:t>
            </a:r>
            <a:r>
              <a:rPr lang="en-US" dirty="0"/>
              <a:t> be running, hidden, inside your machine – in a docker container.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019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may say docker image or I may just say image, for short.</a:t>
            </a:r>
          </a:p>
          <a:p>
            <a:r>
              <a:rPr lang="en-US" dirty="0"/>
              <a:t>Similarly, for docker container or just container.</a:t>
            </a:r>
          </a:p>
        </p:txBody>
      </p:sp>
    </p:spTree>
    <p:extLst>
      <p:ext uri="{BB962C8B-B14F-4D97-AF65-F5344CB8AC3E}">
        <p14:creationId xmlns:p14="http://schemas.microsoft.com/office/powerpoint/2010/main" val="2210921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what this looks like.</a:t>
            </a:r>
          </a:p>
          <a:p>
            <a:r>
              <a:rPr lang="en-US" dirty="0"/>
              <a:t>  - To give you an idea of the big picture.</a:t>
            </a:r>
          </a:p>
          <a:p>
            <a:r>
              <a:rPr lang="en-US" dirty="0"/>
              <a:t>  - Then I’ll talk about some of the details a little more.</a:t>
            </a:r>
          </a:p>
          <a:p>
            <a:r>
              <a:rPr lang="en-US" dirty="0"/>
              <a:t>  - The activity will guide you through it again</a:t>
            </a:r>
          </a:p>
          <a:p>
            <a:endParaRPr lang="en-US" dirty="0"/>
          </a:p>
          <a:p>
            <a:r>
              <a:rPr lang="en-US" dirty="0"/>
              <a:t>Demo: </a:t>
            </a:r>
          </a:p>
          <a:p>
            <a:r>
              <a:rPr lang="en-US" dirty="0"/>
              <a:t>  - the commands are included in the assignment.</a:t>
            </a:r>
          </a:p>
          <a:p>
            <a:endParaRPr lang="en-US" dirty="0"/>
          </a:p>
          <a:p>
            <a:r>
              <a:rPr lang="en-US" dirty="0"/>
              <a:t>Pull:</a:t>
            </a:r>
          </a:p>
          <a:p>
            <a:r>
              <a:rPr lang="en-US" dirty="0"/>
              <a:t>	In terminal: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		docker pull </a:t>
            </a:r>
            <a:r>
              <a:rPr lang="en-US" sz="1800" dirty="0" err="1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braughtg</a:t>
            </a:r>
            <a:r>
              <a:rPr lang="en-US" sz="1800" dirty="0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/190-unix-intro:s23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	Takes a little while, but not too terribly bad.</a:t>
            </a:r>
          </a:p>
          <a:p>
            <a:endParaRPr lang="en-US" dirty="0"/>
          </a:p>
          <a:p>
            <a:r>
              <a:rPr lang="en-US" dirty="0"/>
              <a:t>Create:</a:t>
            </a:r>
          </a:p>
          <a:p>
            <a:r>
              <a:rPr lang="en-US" dirty="0"/>
              <a:t>	In terminal (for MacOS – different for windows… see </a:t>
            </a:r>
            <a:r>
              <a:rPr lang="en-US" dirty="0" err="1"/>
              <a:t>assighment</a:t>
            </a:r>
            <a:r>
              <a:rPr lang="en-US" dirty="0"/>
              <a:t>)</a:t>
            </a:r>
          </a:p>
          <a:p>
            <a:endParaRPr lang="en-US" sz="1800" dirty="0">
              <a:solidFill>
                <a:srgbClr val="24292F"/>
              </a:solidFill>
              <a:effectLst/>
              <a:latin typeface="Courier" pitchFamily="2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lvl="1"/>
            <a:r>
              <a:rPr lang="en-US" sz="1800" dirty="0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	docker create --name comp190 --publish 5901:5901 --publish 6901:6901 --publish 80:80  --mount type=</a:t>
            </a:r>
            <a:r>
              <a:rPr lang="en-US" sz="1800" dirty="0" err="1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bind,source</a:t>
            </a:r>
            <a:r>
              <a:rPr lang="en-US" sz="1800" dirty="0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=/var/run/</a:t>
            </a:r>
            <a:r>
              <a:rPr lang="en-US" sz="1800" dirty="0" err="1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docker.sock,target</a:t>
            </a:r>
            <a:r>
              <a:rPr lang="en-US" sz="1800" dirty="0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=/var/run/</a:t>
            </a:r>
            <a:r>
              <a:rPr lang="en-US" sz="1800" dirty="0" err="1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docker.sock</a:t>
            </a:r>
            <a:r>
              <a:rPr lang="en-US" sz="1800" dirty="0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braughtg</a:t>
            </a:r>
            <a:r>
              <a:rPr lang="en-US" sz="1800" dirty="0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/190-unix-intro:s23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dirty="0"/>
              <a:t>Start:</a:t>
            </a:r>
          </a:p>
          <a:p>
            <a:r>
              <a:rPr lang="en-US" dirty="0"/>
              <a:t>	Start from Docker Desktop</a:t>
            </a:r>
          </a:p>
          <a:p>
            <a:endParaRPr lang="en-US" dirty="0"/>
          </a:p>
          <a:p>
            <a:r>
              <a:rPr lang="en-US" dirty="0"/>
              <a:t>Connect:</a:t>
            </a:r>
          </a:p>
          <a:p>
            <a:r>
              <a:rPr lang="en-US" dirty="0"/>
              <a:t>	Launch </a:t>
            </a:r>
            <a:r>
              <a:rPr lang="en-US" dirty="0" err="1"/>
              <a:t>TigerVNC</a:t>
            </a:r>
            <a:r>
              <a:rPr lang="en-US" dirty="0"/>
              <a:t> Viewer</a:t>
            </a:r>
          </a:p>
          <a:p>
            <a:r>
              <a:rPr lang="en-US" dirty="0"/>
              <a:t>	Connect to localhost:5901</a:t>
            </a:r>
          </a:p>
          <a:p>
            <a:endParaRPr lang="en-US" dirty="0"/>
          </a:p>
          <a:p>
            <a:r>
              <a:rPr lang="en-US" dirty="0"/>
              <a:t>Stop:</a:t>
            </a:r>
          </a:p>
          <a:p>
            <a:r>
              <a:rPr lang="en-US" dirty="0"/>
              <a:t>	Stop from Docker Desktop</a:t>
            </a:r>
          </a:p>
          <a:p>
            <a:endParaRPr lang="en-US" dirty="0"/>
          </a:p>
          <a:p>
            <a:r>
              <a:rPr lang="en-US" dirty="0"/>
              <a:t>Restart:</a:t>
            </a:r>
          </a:p>
          <a:p>
            <a:r>
              <a:rPr lang="en-US" dirty="0"/>
              <a:t>	Restart from Docker Desktop</a:t>
            </a:r>
          </a:p>
        </p:txBody>
      </p:sp>
    </p:spTree>
    <p:extLst>
      <p:ext uri="{BB962C8B-B14F-4D97-AF65-F5344CB8AC3E}">
        <p14:creationId xmlns:p14="http://schemas.microsoft.com/office/powerpoint/2010/main" val="2475851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spend more time on Docker and understanding it more fully in a few weeks.</a:t>
            </a:r>
          </a:p>
          <a:p>
            <a:r>
              <a:rPr lang="en-US" dirty="0"/>
              <a:t>For now, I’ll just expand a little on some of the basic concepts around what we just did in the demo.</a:t>
            </a:r>
          </a:p>
          <a:p>
            <a:endParaRPr lang="en-US" dirty="0"/>
          </a:p>
          <a:p>
            <a:r>
              <a:rPr lang="en-US" dirty="0"/>
              <a:t>Docker Image: A file containing the OS, tools and applications for a specific machine configuration.</a:t>
            </a:r>
          </a:p>
          <a:p>
            <a:r>
              <a:rPr lang="en-US" dirty="0"/>
              <a:t>  - It’s sort of like a snapshot of a computer that can then be restored.</a:t>
            </a:r>
          </a:p>
          <a:p>
            <a:r>
              <a:rPr lang="en-US" dirty="0"/>
              <a:t>  - Different images will be configured for different purposes</a:t>
            </a:r>
          </a:p>
          <a:p>
            <a:r>
              <a:rPr lang="en-US" dirty="0"/>
              <a:t>    - A web server, a database, a whole e-commerce site,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  - Even a machine designed for use in a COMP 190 course at Dickinson College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Images can be Pulled to your computer</a:t>
            </a:r>
          </a:p>
          <a:p>
            <a:r>
              <a:rPr lang="en-US" dirty="0"/>
              <a:t> - A pull makes a copy of the image on the local machine.</a:t>
            </a:r>
          </a:p>
          <a:p>
            <a:r>
              <a:rPr lang="en-US" dirty="0"/>
              <a:t> - The same image can be used over and over again by many people to created identical containers.</a:t>
            </a:r>
          </a:p>
          <a:p>
            <a:r>
              <a:rPr lang="en-US" dirty="0"/>
              <a:t>   - This is why we like it… this way you will all have identical machines to work with via Docker and VNC.</a:t>
            </a:r>
          </a:p>
          <a:p>
            <a:endParaRPr lang="en-US" dirty="0"/>
          </a:p>
          <a:p>
            <a:r>
              <a:rPr lang="en-US" dirty="0"/>
              <a:t>An image is turned into a Container</a:t>
            </a:r>
          </a:p>
          <a:p>
            <a:r>
              <a:rPr lang="en-US" dirty="0"/>
              <a:t> - Think of a container as a machine/server hidden inside in your machine.</a:t>
            </a:r>
          </a:p>
          <a:p>
            <a:r>
              <a:rPr lang="en-US" dirty="0"/>
              <a:t> - It can be brand new – just out of the box (created)</a:t>
            </a:r>
          </a:p>
          <a:p>
            <a:r>
              <a:rPr lang="en-US" dirty="0"/>
              <a:t> - It can be running</a:t>
            </a:r>
          </a:p>
          <a:p>
            <a:r>
              <a:rPr lang="en-US" dirty="0"/>
              <a:t>   - When it is running it is like a whole computer running inside your computer</a:t>
            </a:r>
          </a:p>
          <a:p>
            <a:r>
              <a:rPr lang="en-US" dirty="0"/>
              <a:t>     -You can interact with it and change it and work with it </a:t>
            </a:r>
          </a:p>
          <a:p>
            <a:r>
              <a:rPr lang="en-US" dirty="0"/>
              <a:t>       - Run programs</a:t>
            </a:r>
          </a:p>
          <a:p>
            <a:r>
              <a:rPr lang="en-US" dirty="0"/>
              <a:t>       - Create/edit/delete files</a:t>
            </a:r>
          </a:p>
          <a:p>
            <a:r>
              <a:rPr lang="en-US" dirty="0"/>
              <a:t>       - install software</a:t>
            </a:r>
          </a:p>
          <a:p>
            <a:r>
              <a:rPr lang="en-US" dirty="0"/>
              <a:t>       - etc.</a:t>
            </a:r>
          </a:p>
          <a:p>
            <a:r>
              <a:rPr lang="en-US" dirty="0"/>
              <a:t>     - Those changes are represented by the Red + sign in the figure.</a:t>
            </a:r>
          </a:p>
          <a:p>
            <a:r>
              <a:rPr lang="en-US" dirty="0"/>
              <a:t> - A container that has run, can be stopped</a:t>
            </a:r>
          </a:p>
          <a:p>
            <a:r>
              <a:rPr lang="en-US" dirty="0"/>
              <a:t>   - That is just like shutting down your machine</a:t>
            </a:r>
          </a:p>
          <a:p>
            <a:r>
              <a:rPr lang="en-US" dirty="0"/>
              <a:t>   - Any changes that were made are saved (the + again)</a:t>
            </a:r>
          </a:p>
          <a:p>
            <a:r>
              <a:rPr lang="en-US" dirty="0"/>
              <a:t>  - A stopped container can be started again</a:t>
            </a:r>
          </a:p>
          <a:p>
            <a:r>
              <a:rPr lang="en-US" dirty="0"/>
              <a:t>    - like booting up your machine after it was shut down.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Images (CC)</a:t>
            </a:r>
          </a:p>
          <a:p>
            <a:r>
              <a:rPr lang="en-US" dirty="0"/>
              <a:t> Mac: https://</a:t>
            </a:r>
            <a:r>
              <a:rPr lang="en-US" dirty="0" err="1"/>
              <a:t>iconarchive.com</a:t>
            </a:r>
            <a:r>
              <a:rPr lang="en-US" dirty="0"/>
              <a:t>/show/</a:t>
            </a:r>
            <a:r>
              <a:rPr lang="en-US" dirty="0" err="1"/>
              <a:t>cristal</a:t>
            </a:r>
            <a:r>
              <a:rPr lang="en-US" dirty="0"/>
              <a:t>-intense-icons-by-</a:t>
            </a:r>
            <a:r>
              <a:rPr lang="en-US" dirty="0" err="1"/>
              <a:t>tatice</a:t>
            </a:r>
            <a:r>
              <a:rPr lang="en-US" dirty="0"/>
              <a:t>/Apple-multicolor-</a:t>
            </a:r>
            <a:r>
              <a:rPr lang="en-US" dirty="0" err="1"/>
              <a:t>icon.html</a:t>
            </a:r>
            <a:endParaRPr lang="en-US" dirty="0"/>
          </a:p>
          <a:p>
            <a:r>
              <a:rPr lang="en-US" dirty="0"/>
              <a:t>Win: https://</a:t>
            </a:r>
            <a:r>
              <a:rPr lang="en-US" dirty="0" err="1"/>
              <a:t>iconarchive.com</a:t>
            </a:r>
            <a:r>
              <a:rPr lang="en-US" dirty="0"/>
              <a:t>/show/mega-pack-2-icons-by-ncrow/Windows-Media-Center-</a:t>
            </a:r>
            <a:r>
              <a:rPr lang="en-US" dirty="0" err="1"/>
              <a:t>icon.html</a:t>
            </a:r>
            <a:endParaRPr lang="en-US" dirty="0"/>
          </a:p>
          <a:p>
            <a:r>
              <a:rPr lang="en-US" dirty="0" err="1"/>
              <a:t>DockerHub</a:t>
            </a:r>
            <a:r>
              <a:rPr lang="en-US" dirty="0"/>
              <a:t>: https://</a:t>
            </a:r>
            <a:r>
              <a:rPr lang="en-US" dirty="0" err="1"/>
              <a:t>www.elkoinc.com</a:t>
            </a:r>
            <a:r>
              <a:rPr lang="en-US" dirty="0"/>
              <a:t>/docker-hub-registry</a:t>
            </a:r>
          </a:p>
          <a:p>
            <a:r>
              <a:rPr lang="en-US" dirty="0"/>
              <a:t>Docker: https://</a:t>
            </a:r>
            <a:r>
              <a:rPr lang="en-US" dirty="0" err="1"/>
              <a:t>freebiesupply.com</a:t>
            </a:r>
            <a:r>
              <a:rPr lang="en-US" dirty="0"/>
              <a:t>/logos/docker-logo/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61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25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these are often seen as the same thing.</a:t>
            </a:r>
          </a:p>
          <a:p>
            <a:r>
              <a:rPr lang="en-US" dirty="0"/>
              <a:t>Historically a Terminal was a physical device</a:t>
            </a:r>
          </a:p>
          <a:p>
            <a:r>
              <a:rPr lang="en-US" dirty="0"/>
              <a:t>That device communicated with the big mainframe computer in the other building or room.</a:t>
            </a:r>
          </a:p>
          <a:p>
            <a:r>
              <a:rPr lang="en-US" dirty="0"/>
              <a:t>That physical device ran a program or was hardwired to have a shell.</a:t>
            </a:r>
          </a:p>
          <a:p>
            <a:r>
              <a:rPr lang="en-US" dirty="0"/>
              <a:t>The shell provided a command line interface.</a:t>
            </a:r>
          </a:p>
          <a:p>
            <a:r>
              <a:rPr lang="en-US" dirty="0"/>
              <a:t>Users typed commands, the shell transmitted them to the computer and displayed the computer’s responses. </a:t>
            </a:r>
          </a:p>
          <a:p>
            <a:endParaRPr lang="en-US" dirty="0"/>
          </a:p>
          <a:p>
            <a:r>
              <a:rPr lang="en-US" dirty="0"/>
              <a:t>Today that is all in one.  The terminal now is a program that runs a shell which provides the command line interface that talks with the OS.</a:t>
            </a:r>
          </a:p>
        </p:txBody>
      </p:sp>
    </p:spTree>
    <p:extLst>
      <p:ext uri="{BB962C8B-B14F-4D97-AF65-F5344CB8AC3E}">
        <p14:creationId xmlns:p14="http://schemas.microsoft.com/office/powerpoint/2010/main" val="3786444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overview of course content.</a:t>
            </a:r>
          </a:p>
          <a:p>
            <a:r>
              <a:rPr lang="en-US" dirty="0"/>
              <a:t>High practical value of technical skills for internships and jobs</a:t>
            </a:r>
          </a:p>
          <a:p>
            <a:r>
              <a:rPr lang="en-US" dirty="0"/>
              <a:t>Also provide ability to make an impact on our (and other) communities</a:t>
            </a:r>
          </a:p>
          <a:p>
            <a:r>
              <a:rPr lang="en-US" dirty="0"/>
              <a:t>  HFOSS is FarmData2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29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Boune</a:t>
            </a:r>
            <a:r>
              <a:rPr lang="en-US" dirty="0"/>
              <a:t> and Korn named for the person who wrote them originally.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mid-1970s by Stephen R.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Bourne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while he was at AT&amp;T Bell Labs in New Jersey</a:t>
            </a:r>
          </a:p>
          <a:p>
            <a:r>
              <a:rPr lang="en-US" dirty="0"/>
              <a:t> 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David Korn – 1983</a:t>
            </a:r>
          </a:p>
          <a:p>
            <a:endParaRPr lang="en-US" dirty="0"/>
          </a:p>
          <a:p>
            <a:r>
              <a:rPr lang="en-US" dirty="0"/>
              <a:t>Bash is a backward compatible extension of </a:t>
            </a:r>
            <a:r>
              <a:rPr lang="en-US" dirty="0" err="1"/>
              <a:t>sh</a:t>
            </a:r>
            <a:r>
              <a:rPr lang="en-US" dirty="0"/>
              <a:t> </a:t>
            </a:r>
          </a:p>
          <a:p>
            <a:r>
              <a:rPr lang="en-US" dirty="0" err="1"/>
              <a:t>Tcsh</a:t>
            </a:r>
            <a:r>
              <a:rPr lang="en-US" dirty="0"/>
              <a:t> is an extension of </a:t>
            </a:r>
            <a:r>
              <a:rPr lang="en-US" dirty="0" err="1"/>
              <a:t>csh</a:t>
            </a:r>
            <a:r>
              <a:rPr lang="en-US" dirty="0"/>
              <a:t> made by the company.</a:t>
            </a:r>
          </a:p>
          <a:p>
            <a:endParaRPr lang="en-US" dirty="0"/>
          </a:p>
          <a:p>
            <a:r>
              <a:rPr lang="en-US" dirty="0"/>
              <a:t>Our Debian </a:t>
            </a:r>
            <a:r>
              <a:rPr lang="en-US" dirty="0" err="1"/>
              <a:t>linux</a:t>
            </a:r>
            <a:r>
              <a:rPr lang="en-US" dirty="0"/>
              <a:t> container uses the bash shell by default.</a:t>
            </a:r>
          </a:p>
        </p:txBody>
      </p:sp>
    </p:spTree>
    <p:extLst>
      <p:ext uri="{BB962C8B-B14F-4D97-AF65-F5344CB8AC3E}">
        <p14:creationId xmlns:p14="http://schemas.microsoft.com/office/powerpoint/2010/main" val="1168513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different ways for accomplishing the same tasks.</a:t>
            </a:r>
          </a:p>
          <a:p>
            <a:r>
              <a:rPr lang="en-US" dirty="0"/>
              <a:t>Can click and drag files to move – can issue a mv command on the command line that move files.</a:t>
            </a:r>
          </a:p>
          <a:p>
            <a:r>
              <a:rPr lang="en-US" dirty="0"/>
              <a:t>Can search for files or within files using the search bar – can issue commands like find or grep that search the system.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Things are easier to learn and figure out using a GUI</a:t>
            </a:r>
          </a:p>
          <a:p>
            <a:r>
              <a:rPr lang="en-US" dirty="0"/>
              <a:t>Things are harder to figure out and remember on a CLI but many are more convenient and efficient once you do.</a:t>
            </a:r>
          </a:p>
          <a:p>
            <a:r>
              <a:rPr lang="en-US" dirty="0"/>
              <a:t>In particular the more technical things that programmers and developers tend to do.</a:t>
            </a:r>
          </a:p>
          <a:p>
            <a:r>
              <a:rPr lang="en-US" dirty="0"/>
              <a:t>Thus the popularity of CLIs and importance of leaning to use 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55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as an example, the same information appears in the GUI on the left as in the CLI on the right.</a:t>
            </a:r>
          </a:p>
          <a:p>
            <a:r>
              <a:rPr lang="en-US" dirty="0"/>
              <a:t>Comp256 directory containing the files Desktop, Documents,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To copy files in the GUI you may need to open </a:t>
            </a:r>
            <a:r>
              <a:rPr lang="en-US" dirty="0" err="1"/>
              <a:t>mulitple</a:t>
            </a:r>
            <a:r>
              <a:rPr lang="en-US" dirty="0"/>
              <a:t> windows and drag and drop.</a:t>
            </a:r>
          </a:p>
          <a:p>
            <a:r>
              <a:rPr lang="en-US" dirty="0"/>
              <a:t>Not hard to figure out, but cumbersome</a:t>
            </a:r>
          </a:p>
          <a:p>
            <a:r>
              <a:rPr lang="en-US" dirty="0"/>
              <a:t>In the CLI the same copy would be a one line text command.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34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not going to introduce the commands here – they are covered in the activities.</a:t>
            </a:r>
          </a:p>
          <a:p>
            <a:r>
              <a:rPr lang="en-US" dirty="0"/>
              <a:t>But I do want to point out a few little things that are common to all of the commands.</a:t>
            </a:r>
          </a:p>
          <a:p>
            <a:endParaRPr lang="en-US" dirty="0"/>
          </a:p>
          <a:p>
            <a:r>
              <a:rPr lang="en-US" dirty="0"/>
              <a:t>&lt; &gt; - used to indicate values that must be replaced.</a:t>
            </a:r>
          </a:p>
          <a:p>
            <a:r>
              <a:rPr lang="en-US" dirty="0"/>
              <a:t>  - the &lt; &gt; are not included in the final command</a:t>
            </a:r>
          </a:p>
          <a:p>
            <a:r>
              <a:rPr lang="en-US" dirty="0"/>
              <a:t>  - E.g. In rm </a:t>
            </a:r>
            <a:r>
              <a:rPr lang="en-US" dirty="0" err="1"/>
              <a:t>myfile.txt</a:t>
            </a:r>
            <a:r>
              <a:rPr lang="en-US" dirty="0"/>
              <a:t>, the &lt;file&gt; is replaced by the filename </a:t>
            </a:r>
            <a:r>
              <a:rPr lang="en-US" dirty="0" err="1"/>
              <a:t>myfile.txt</a:t>
            </a:r>
            <a:r>
              <a:rPr lang="en-US" dirty="0"/>
              <a:t> </a:t>
            </a:r>
          </a:p>
          <a:p>
            <a:r>
              <a:rPr lang="en-US" dirty="0"/>
              <a:t>[ ] – used to indicate optional parts of commands.</a:t>
            </a:r>
          </a:p>
          <a:p>
            <a:r>
              <a:rPr lang="en-US" dirty="0"/>
              <a:t>  - the thing inside [ ] can be included or omitted.</a:t>
            </a:r>
          </a:p>
          <a:p>
            <a:r>
              <a:rPr lang="en-US" dirty="0"/>
              <a:t>  - again the [ ] are not included in the final command If this part is used.</a:t>
            </a:r>
          </a:p>
          <a:p>
            <a:r>
              <a:rPr lang="en-US" dirty="0"/>
              <a:t>    - e.g. in cd the optional &lt;</a:t>
            </a:r>
            <a:r>
              <a:rPr lang="en-US" dirty="0" err="1"/>
              <a:t>dir</a:t>
            </a:r>
            <a:r>
              <a:rPr lang="en-US" dirty="0"/>
              <a:t>&gt; part is omitted.</a:t>
            </a:r>
          </a:p>
          <a:p>
            <a:r>
              <a:rPr lang="en-US" dirty="0"/>
              <a:t>    - e.g. in cd home the directory home is used as the &lt;</a:t>
            </a:r>
            <a:r>
              <a:rPr lang="en-US" dirty="0" err="1"/>
              <a:t>dir</a:t>
            </a:r>
            <a:r>
              <a:rPr lang="en-US" dirty="0"/>
              <a:t>&gt;.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539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48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the </a:t>
            </a:r>
            <a:r>
              <a:rPr lang="en-US" dirty="0" err="1"/>
              <a:t>mkdir</a:t>
            </a:r>
            <a:r>
              <a:rPr lang="en-US" dirty="0"/>
              <a:t> command is making a new directory.</a:t>
            </a:r>
          </a:p>
          <a:p>
            <a:r>
              <a:rPr lang="en-US" dirty="0"/>
              <a:t>So the screenshot shows the </a:t>
            </a:r>
          </a:p>
          <a:p>
            <a:r>
              <a:rPr lang="en-US" dirty="0"/>
              <a:t>  - current list of files and directories</a:t>
            </a:r>
          </a:p>
          <a:p>
            <a:r>
              <a:rPr lang="en-US" dirty="0"/>
              <a:t>    - so we know the starting point</a:t>
            </a:r>
          </a:p>
          <a:p>
            <a:r>
              <a:rPr lang="en-US" dirty="0"/>
              <a:t>  - command that is used to make the new directory</a:t>
            </a:r>
          </a:p>
          <a:p>
            <a:r>
              <a:rPr lang="en-US" dirty="0"/>
              <a:t>  - the list of files and directories after the command is used</a:t>
            </a:r>
          </a:p>
          <a:p>
            <a:r>
              <a:rPr lang="en-US" dirty="0"/>
              <a:t>    - so we can see that the command worked</a:t>
            </a:r>
          </a:p>
          <a:p>
            <a:r>
              <a:rPr lang="en-US" dirty="0"/>
              <a:t>  - the next command prompt</a:t>
            </a:r>
          </a:p>
          <a:p>
            <a:r>
              <a:rPr lang="en-US" dirty="0"/>
              <a:t>    - so we know that the </a:t>
            </a:r>
            <a:r>
              <a:rPr lang="en-US"/>
              <a:t>command completed.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548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on 01-OSandLinux Activity for the rest of the class.</a:t>
            </a:r>
          </a:p>
          <a:p>
            <a:endParaRPr lang="en-US" dirty="0"/>
          </a:p>
          <a:p>
            <a:r>
              <a:rPr lang="en-US" dirty="0"/>
              <a:t>Use teams or office hours to ask questions of me and your classmates outside of class.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10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507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Place of 190 in the overall curriculum.</a:t>
            </a:r>
          </a:p>
          <a:p>
            <a:endParaRPr lang="en-US" dirty="0"/>
          </a:p>
          <a:p>
            <a:r>
              <a:rPr lang="en-US" dirty="0"/>
              <a:t>On threads for:</a:t>
            </a:r>
          </a:p>
          <a:p>
            <a:r>
              <a:rPr lang="en-US" dirty="0"/>
              <a:t>  W – writing</a:t>
            </a:r>
          </a:p>
          <a:p>
            <a:r>
              <a:rPr lang="en-US" dirty="0"/>
              <a:t>  G – computing for the greater good</a:t>
            </a:r>
          </a:p>
          <a:p>
            <a:r>
              <a:rPr lang="en-US" dirty="0"/>
              <a:t>    - Emphasize the </a:t>
            </a:r>
            <a:r>
              <a:rPr lang="en-US" dirty="0" err="1"/>
              <a:t>socal</a:t>
            </a:r>
            <a:r>
              <a:rPr lang="en-US" dirty="0"/>
              <a:t> power of computing in addition to its business value.</a:t>
            </a:r>
          </a:p>
          <a:p>
            <a:r>
              <a:rPr lang="en-US" dirty="0"/>
              <a:t>  E – social / legal and ethical issues</a:t>
            </a:r>
          </a:p>
          <a:p>
            <a:r>
              <a:rPr lang="en-US" dirty="0"/>
              <a:t>  S – SINE elective</a:t>
            </a:r>
          </a:p>
          <a:p>
            <a:r>
              <a:rPr lang="en-US" dirty="0"/>
              <a:t>   - Social innovation and </a:t>
            </a:r>
            <a:r>
              <a:rPr lang="en-US" dirty="0" err="1"/>
              <a:t>entrepreurship</a:t>
            </a:r>
            <a:r>
              <a:rPr lang="en-US" dirty="0"/>
              <a:t> certificate.</a:t>
            </a:r>
          </a:p>
          <a:p>
            <a:endParaRPr lang="en-US" dirty="0"/>
          </a:p>
          <a:p>
            <a:r>
              <a:rPr lang="en-US" dirty="0"/>
              <a:t>Direct preparation for COMP 290</a:t>
            </a:r>
          </a:p>
          <a:p>
            <a:r>
              <a:rPr lang="en-US" dirty="0"/>
              <a:t>  - Deep engagement with FarmData2 HFOSS project.</a:t>
            </a:r>
          </a:p>
          <a:p>
            <a:r>
              <a:rPr lang="en-US" dirty="0"/>
              <a:t>Leads to work in HFOSS or FOSS project of your choice in Senior Seminar.</a:t>
            </a:r>
          </a:p>
          <a:p>
            <a:r>
              <a:rPr lang="en-US" dirty="0"/>
              <a:t>Option for a 390 independent study if interested.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89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Credit/No Credit – no letter grade.</a:t>
            </a:r>
          </a:p>
          <a:p>
            <a:r>
              <a:rPr lang="en-US" dirty="0"/>
              <a:t>  - learn it because it is important!</a:t>
            </a:r>
          </a:p>
          <a:p>
            <a:endParaRPr lang="en-US" dirty="0"/>
          </a:p>
          <a:p>
            <a:r>
              <a:rPr lang="en-US" dirty="0"/>
              <a:t>Reading and Discussions</a:t>
            </a:r>
          </a:p>
          <a:p>
            <a:r>
              <a:rPr lang="en-US" dirty="0"/>
              <a:t>  - Short ~10min readings and ~15 min discussion</a:t>
            </a:r>
          </a:p>
          <a:p>
            <a:r>
              <a:rPr lang="en-US" dirty="0"/>
              <a:t>  - Come prepared to</a:t>
            </a:r>
          </a:p>
          <a:p>
            <a:r>
              <a:rPr lang="en-US" dirty="0"/>
              <a:t>    - Say something about something you found interesting.</a:t>
            </a:r>
          </a:p>
          <a:p>
            <a:r>
              <a:rPr lang="en-US" dirty="0"/>
              <a:t>    - Ask a question about the content</a:t>
            </a:r>
          </a:p>
          <a:p>
            <a:r>
              <a:rPr lang="en-US" dirty="0"/>
              <a:t>    - Ask a question of your classmates (what did you think about </a:t>
            </a:r>
            <a:r>
              <a:rPr lang="en-US" dirty="0" err="1"/>
              <a:t>xyz</a:t>
            </a:r>
            <a:r>
              <a:rPr lang="en-US" dirty="0"/>
              <a:t>?)</a:t>
            </a:r>
          </a:p>
          <a:p>
            <a:r>
              <a:rPr lang="en-US" dirty="0"/>
              <a:t>  - Not requiring you to post anything…</a:t>
            </a:r>
          </a:p>
          <a:p>
            <a:r>
              <a:rPr lang="en-US" dirty="0"/>
              <a:t>    - but if its clear people are not reading and preparing, that will change</a:t>
            </a:r>
          </a:p>
          <a:p>
            <a:endParaRPr lang="en-US" dirty="0"/>
          </a:p>
          <a:p>
            <a:r>
              <a:rPr lang="en-US" dirty="0"/>
              <a:t>Introductory Lecture</a:t>
            </a:r>
          </a:p>
          <a:p>
            <a:r>
              <a:rPr lang="en-US" dirty="0"/>
              <a:t>  - Big picture and context</a:t>
            </a:r>
          </a:p>
          <a:p>
            <a:r>
              <a:rPr lang="en-US" dirty="0"/>
              <a:t>  - Not everything you need to know</a:t>
            </a:r>
          </a:p>
          <a:p>
            <a:endParaRPr lang="en-US" dirty="0"/>
          </a:p>
          <a:p>
            <a:r>
              <a:rPr lang="en-US" dirty="0"/>
              <a:t>Activity Sheets</a:t>
            </a:r>
          </a:p>
          <a:p>
            <a:r>
              <a:rPr lang="en-US" dirty="0"/>
              <a:t>  - Guide you through a set of experiences</a:t>
            </a:r>
          </a:p>
          <a:p>
            <a:r>
              <a:rPr lang="en-US" dirty="0"/>
              <a:t>  - Build up your experience bank and toolbox</a:t>
            </a:r>
          </a:p>
          <a:p>
            <a:r>
              <a:rPr lang="en-US" dirty="0"/>
              <a:t>  - Not intended that you memorize or master everything</a:t>
            </a:r>
          </a:p>
          <a:p>
            <a:r>
              <a:rPr lang="en-US" dirty="0"/>
              <a:t>  - Instead experience it, know it exists, be able to return to it when you need it.</a:t>
            </a:r>
          </a:p>
          <a:p>
            <a:r>
              <a:rPr lang="en-US" dirty="0"/>
              <a:t>    - This is why credit/no credit instead of letter grade.</a:t>
            </a:r>
          </a:p>
          <a:p>
            <a:r>
              <a:rPr lang="en-US" dirty="0"/>
              <a:t>    - the more you engage it the better you’ll be able to use it </a:t>
            </a:r>
          </a:p>
          <a:p>
            <a:r>
              <a:rPr lang="en-US" dirty="0"/>
              <a:t>      - in future classes / projects</a:t>
            </a:r>
          </a:p>
          <a:p>
            <a:r>
              <a:rPr lang="en-US" dirty="0"/>
              <a:t>      - in internships or jobs</a:t>
            </a:r>
          </a:p>
          <a:p>
            <a:r>
              <a:rPr lang="en-US" dirty="0"/>
              <a:t>  - Talk, Share Ideas, Ask questions… Just learn it / experience it.</a:t>
            </a:r>
          </a:p>
          <a:p>
            <a:endParaRPr lang="en-US" dirty="0"/>
          </a:p>
          <a:p>
            <a:r>
              <a:rPr lang="en-US" dirty="0"/>
              <a:t>Quiz</a:t>
            </a:r>
          </a:p>
          <a:p>
            <a:r>
              <a:rPr lang="en-US" dirty="0"/>
              <a:t>  - reviews the material from lecture and activity</a:t>
            </a:r>
          </a:p>
          <a:p>
            <a:r>
              <a:rPr lang="en-US" dirty="0"/>
              <a:t>  - Use it as a self test.  </a:t>
            </a:r>
          </a:p>
          <a:p>
            <a:r>
              <a:rPr lang="en-US" dirty="0"/>
              <a:t>  - Review things you miss and try again.</a:t>
            </a:r>
          </a:p>
          <a:p>
            <a:endParaRPr lang="en-US" dirty="0"/>
          </a:p>
          <a:p>
            <a:r>
              <a:rPr lang="en-US" dirty="0"/>
              <a:t>Show Teams</a:t>
            </a:r>
          </a:p>
          <a:p>
            <a:r>
              <a:rPr lang="en-US" dirty="0"/>
              <a:t>Show website 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7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mastering every detail </a:t>
            </a:r>
          </a:p>
          <a:p>
            <a:r>
              <a:rPr lang="en-US" dirty="0"/>
              <a:t>  - somewhat different than a normal course.</a:t>
            </a:r>
          </a:p>
          <a:p>
            <a:r>
              <a:rPr lang="en-US" dirty="0"/>
              <a:t>  - so you are not expected to understand everything in the same way as a typical course.</a:t>
            </a:r>
          </a:p>
          <a:p>
            <a:r>
              <a:rPr lang="en-US" dirty="0"/>
              <a:t>    - The idea is to experience a lot of things that will be useful to you in the future.</a:t>
            </a:r>
          </a:p>
          <a:p>
            <a:r>
              <a:rPr lang="en-US" dirty="0"/>
              <a:t>    - You’ll need to use them over and over and over again until they are natural.</a:t>
            </a:r>
          </a:p>
          <a:p>
            <a:r>
              <a:rPr lang="en-US" dirty="0"/>
              <a:t>      - We are not going to try to drill them in here.</a:t>
            </a:r>
          </a:p>
          <a:p>
            <a:r>
              <a:rPr lang="en-US" dirty="0"/>
              <a:t>      - But what you want to do is remember what you’ve done, not necessarily how you did it.</a:t>
            </a:r>
          </a:p>
          <a:p>
            <a:r>
              <a:rPr lang="en-US" dirty="0"/>
              <a:t>      - Once you know what you can do and remember that you’ve done it its easy to look up how to do it.</a:t>
            </a:r>
          </a:p>
          <a:p>
            <a:endParaRPr lang="en-US" dirty="0"/>
          </a:p>
          <a:p>
            <a:r>
              <a:rPr lang="en-US" dirty="0"/>
              <a:t>You won’t always have all of the information you need</a:t>
            </a:r>
          </a:p>
          <a:p>
            <a:r>
              <a:rPr lang="en-US" dirty="0"/>
              <a:t>  - you’ll make mistakes</a:t>
            </a:r>
          </a:p>
          <a:p>
            <a:r>
              <a:rPr lang="en-US" dirty="0"/>
              <a:t>  - things will appear not to work</a:t>
            </a:r>
          </a:p>
          <a:p>
            <a:r>
              <a:rPr lang="en-US" dirty="0"/>
              <a:t>  - you’ll get practice figuring them out.</a:t>
            </a:r>
          </a:p>
          <a:p>
            <a:endParaRPr lang="en-US" dirty="0"/>
          </a:p>
          <a:p>
            <a:r>
              <a:rPr lang="en-US" dirty="0"/>
              <a:t>For both of these reasons this is a CR/NC course.</a:t>
            </a:r>
          </a:p>
          <a:p>
            <a:r>
              <a:rPr lang="en-US" dirty="0"/>
              <a:t>  - Don’t want you memorizing commands and such</a:t>
            </a:r>
          </a:p>
          <a:p>
            <a:r>
              <a:rPr lang="en-US" dirty="0"/>
              <a:t>  - Also don’t want to penalize you for working without complete information, when that’s what is expected.</a:t>
            </a:r>
          </a:p>
          <a:p>
            <a:endParaRPr lang="en-US" dirty="0"/>
          </a:p>
          <a:p>
            <a:r>
              <a:rPr lang="en-US" dirty="0"/>
              <a:t>By having lots of experience you develop an intuition about what is happening in future situations.</a:t>
            </a:r>
          </a:p>
          <a:p>
            <a:r>
              <a:rPr lang="en-US" dirty="0"/>
              <a:t>  - </a:t>
            </a:r>
            <a:r>
              <a:rPr lang="en-US" dirty="0" err="1"/>
              <a:t>Ohhhh</a:t>
            </a:r>
            <a:r>
              <a:rPr lang="en-US" dirty="0"/>
              <a:t> yea… I’ve seen something like this before.</a:t>
            </a:r>
          </a:p>
          <a:p>
            <a:r>
              <a:rPr lang="en-US" dirty="0"/>
              <a:t>  - What did do then?  </a:t>
            </a:r>
          </a:p>
          <a:p>
            <a:r>
              <a:rPr lang="en-US" dirty="0"/>
              <a:t>  - How did I do that?</a:t>
            </a:r>
          </a:p>
          <a:p>
            <a:endParaRPr lang="en-US" dirty="0"/>
          </a:p>
          <a:p>
            <a:r>
              <a:rPr lang="en-US" dirty="0"/>
              <a:t>Then once you do it a few dozen or a few hundred times, you’ll remember it.</a:t>
            </a:r>
          </a:p>
          <a:p>
            <a:endParaRPr lang="en-US" dirty="0"/>
          </a:p>
          <a:p>
            <a:r>
              <a:rPr lang="en-US" dirty="0"/>
              <a:t>So… bottom line… </a:t>
            </a:r>
          </a:p>
          <a:p>
            <a:r>
              <a:rPr lang="en-US" dirty="0"/>
              <a:t>  - Don’t panic if you feel like you don’t understand everything deeply</a:t>
            </a:r>
          </a:p>
          <a:p>
            <a:r>
              <a:rPr lang="en-US" dirty="0"/>
              <a:t>  - That is okay…</a:t>
            </a:r>
          </a:p>
          <a:p>
            <a:r>
              <a:rPr lang="en-US" dirty="0"/>
              <a:t>  - This is about </a:t>
            </a:r>
          </a:p>
          <a:p>
            <a:r>
              <a:rPr lang="en-US" dirty="0"/>
              <a:t>    - knowing “what” you can do</a:t>
            </a:r>
          </a:p>
          <a:p>
            <a:r>
              <a:rPr lang="en-US" dirty="0"/>
              <a:t>    - having the experience of having done it</a:t>
            </a:r>
          </a:p>
          <a:p>
            <a:r>
              <a:rPr lang="en-US" dirty="0"/>
              <a:t>    - being able to figure things out</a:t>
            </a:r>
          </a:p>
          <a:p>
            <a:r>
              <a:rPr lang="en-US" dirty="0"/>
              <a:t>    - being able to look up “how” to do it again.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028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take questions on syllabus next week as well.</a:t>
            </a:r>
          </a:p>
          <a:p>
            <a:r>
              <a:rPr lang="en-US" dirty="0"/>
              <a:t>Or ask on Teams.</a:t>
            </a:r>
          </a:p>
        </p:txBody>
      </p:sp>
    </p:spTree>
    <p:extLst>
      <p:ext uri="{BB962C8B-B14F-4D97-AF65-F5344CB8AC3E}">
        <p14:creationId xmlns:p14="http://schemas.microsoft.com/office/powerpoint/2010/main" val="4073009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351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an environment in which a user can execute programs.</a:t>
            </a:r>
          </a:p>
          <a:p>
            <a:r>
              <a:rPr lang="en-US" dirty="0"/>
              <a:t>  when machine starts (i.e. boots up) it is just bare hardware </a:t>
            </a:r>
          </a:p>
          <a:p>
            <a:r>
              <a:rPr lang="en-US" dirty="0"/>
              <a:t>  That machine can run one only one program</a:t>
            </a:r>
          </a:p>
          <a:p>
            <a:r>
              <a:rPr lang="en-US" dirty="0"/>
              <a:t>  the program it runs is the OS</a:t>
            </a:r>
          </a:p>
          <a:p>
            <a:r>
              <a:rPr lang="en-US" dirty="0"/>
              <a:t>  the OS creates the user experience and allows us to run (execute) programs.</a:t>
            </a:r>
          </a:p>
          <a:p>
            <a:endParaRPr lang="en-US" dirty="0"/>
          </a:p>
          <a:p>
            <a:r>
              <a:rPr lang="en-US" dirty="0"/>
              <a:t>Convenient Manner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What is convenient depends on which user the and the context in which the OS is being used.</a:t>
            </a:r>
          </a:p>
          <a:p>
            <a:r>
              <a:rPr lang="en-US" dirty="0"/>
              <a:t> - perhaps point and click….</a:t>
            </a:r>
          </a:p>
          <a:p>
            <a:r>
              <a:rPr lang="en-US" dirty="0"/>
              <a:t> - perhaps touch screen…</a:t>
            </a:r>
          </a:p>
          <a:p>
            <a:r>
              <a:rPr lang="en-US" dirty="0"/>
              <a:t> - perhaps command line (Terminal)</a:t>
            </a:r>
          </a:p>
          <a:p>
            <a:endParaRPr lang="en-US" dirty="0"/>
          </a:p>
          <a:p>
            <a:r>
              <a:rPr lang="en-US" dirty="0"/>
              <a:t>Efficient Manner</a:t>
            </a:r>
          </a:p>
          <a:p>
            <a:r>
              <a:rPr lang="en-US" dirty="0"/>
              <a:t>Again what is efficient will again depend upon the user and the context in which the OS is being used.</a:t>
            </a:r>
          </a:p>
          <a:p>
            <a:r>
              <a:rPr lang="en-US" dirty="0"/>
              <a:t>And efficiency interacts with convenience</a:t>
            </a:r>
          </a:p>
          <a:p>
            <a:r>
              <a:rPr lang="en-US" dirty="0"/>
              <a:t> - if we are using memory and CPU power to make things look pretty (point and click vs text interface)</a:t>
            </a:r>
          </a:p>
          <a:p>
            <a:r>
              <a:rPr lang="en-US" dirty="0"/>
              <a:t> - then programs will not be able to run as fast or use a much memory.</a:t>
            </a:r>
          </a:p>
          <a:p>
            <a:endParaRPr lang="en-US" dirty="0"/>
          </a:p>
          <a:p>
            <a:r>
              <a:rPr lang="en-US" dirty="0"/>
              <a:t>The result is that are lots of different operating systems tailored to different environments and purposes.</a:t>
            </a:r>
          </a:p>
          <a:p>
            <a:r>
              <a:rPr lang="en-US" dirty="0"/>
              <a:t>  - OS for a PC is different than for a mobile device is different than for a server.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82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ill be focused on using a PC operating system as that is where the majority of software development occurs.</a:t>
            </a:r>
          </a:p>
          <a:p>
            <a:endParaRPr lang="en-US" dirty="0"/>
          </a:p>
          <a:p>
            <a:r>
              <a:rPr lang="en-US" dirty="0"/>
              <a:t>As you are likely familiar with </a:t>
            </a:r>
            <a:r>
              <a:rPr lang="en-US" dirty="0" err="1"/>
              <a:t>MaxOS</a:t>
            </a:r>
            <a:r>
              <a:rPr lang="en-US" dirty="0"/>
              <a:t> and Windows this course will use a Linux based OS.</a:t>
            </a:r>
          </a:p>
          <a:p>
            <a:r>
              <a:rPr lang="en-US" dirty="0"/>
              <a:t>  - This is also because a lot of software development happens on Linux / Unix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This is because Linux/Unix is the dominant platform for servers.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In the cloud application services Linux has up to 70% market share.</a:t>
            </a:r>
          </a:p>
          <a:p>
            <a:endParaRPr lang="en-US" dirty="0"/>
          </a:p>
          <a:p>
            <a:r>
              <a:rPr lang="en-US" dirty="0"/>
              <a:t>Familiarity with the way Unix/Linux operate and the tools they provide will be valuable to you.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12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hyperlink" Target="https://www.cleanpng.com/png-linux-computer-servers-windows-server-macos-micros-6397973/" TargetMode="Externa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hyperlink" Target="https://commons.wikimedia.org/w/index.php?curid=38604047" TargetMode="Externa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types-of-shells-in-linux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openclipart.or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leanpng.com/png-linux-computer-servers-windows-server-macos-micros-639797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01 – Operating Systems and Linux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9B8846-DF1E-FE4A-BCE2-3616CD31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2255">
            <a:off x="3580179" y="2489085"/>
            <a:ext cx="3251200" cy="22479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3D5290-E319-AA4D-8F64-FC456A77EDF7}"/>
              </a:ext>
            </a:extLst>
          </p:cNvPr>
          <p:cNvSpPr txBox="1"/>
          <p:nvPr/>
        </p:nvSpPr>
        <p:spPr>
          <a:xfrm>
            <a:off x="3867912" y="4804946"/>
            <a:ext cx="2675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/>
                </a:solidFill>
              </a:rPr>
              <a:t>Image from: </a:t>
            </a:r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https://www.mychoicesoftware.com/blogs/</a:t>
            </a:r>
          </a:p>
          <a:p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news/why-do-so-many-companies-use-windows-os</a:t>
            </a:r>
            <a:endParaRPr lang="en-US" sz="800" dirty="0">
              <a:solidFill>
                <a:schemeClr val="accent2"/>
              </a:solidFill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0CAC0B0-C981-AF44-B7B8-CD0417FAC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75598">
            <a:off x="1174288" y="3273593"/>
            <a:ext cx="1809496" cy="13571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17DEE7-8AD1-6045-B9DA-D72781A44323}"/>
              </a:ext>
            </a:extLst>
          </p:cNvPr>
          <p:cNvSpPr txBox="1"/>
          <p:nvPr/>
        </p:nvSpPr>
        <p:spPr>
          <a:xfrm>
            <a:off x="1052370" y="4804946"/>
            <a:ext cx="2141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/>
                </a:solidFill>
              </a:rPr>
              <a:t>Image from: </a:t>
            </a:r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https://www.hiclipart.com/free-</a:t>
            </a:r>
          </a:p>
          <a:p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transparent-background-png-clipart-ajzax</a:t>
            </a:r>
            <a:endParaRPr lang="en-US" sz="80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7F536-0759-BE4E-81A7-BA9D12C78A28}"/>
              </a:ext>
            </a:extLst>
          </p:cNvPr>
          <p:cNvSpPr txBox="1"/>
          <p:nvPr/>
        </p:nvSpPr>
        <p:spPr>
          <a:xfrm>
            <a:off x="762000" y="2108242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Spring 2023</a:t>
            </a:r>
          </a:p>
        </p:txBody>
      </p:sp>
    </p:spTree>
    <p:extLst>
      <p:ext uri="{BB962C8B-B14F-4D97-AF65-F5344CB8AC3E}">
        <p14:creationId xmlns:p14="http://schemas.microsoft.com/office/powerpoint/2010/main" val="340202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FCAC2-665A-7A4A-A8A7-FF7766F0B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44314"/>
            <a:ext cx="6761100" cy="857400"/>
          </a:xfrm>
        </p:spPr>
        <p:txBody>
          <a:bodyPr/>
          <a:lstStyle/>
          <a:p>
            <a:r>
              <a:rPr lang="en-US" sz="3200" dirty="0"/>
              <a:t>What is 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6D886-7AFA-9D4A-B129-A272F9B93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481278"/>
            <a:ext cx="6934061" cy="2980500"/>
          </a:xfrm>
        </p:spPr>
        <p:txBody>
          <a:bodyPr/>
          <a:lstStyle/>
          <a:p>
            <a:r>
              <a:rPr lang="en-US" sz="2000" dirty="0"/>
              <a:t>Linux is an umbrella term that refers to a huge array of </a:t>
            </a:r>
            <a:r>
              <a:rPr lang="en-US" sz="2000" i="1" dirty="0"/>
              <a:t>Unix compatible</a:t>
            </a:r>
            <a:r>
              <a:rPr lang="en-US" sz="2000" dirty="0"/>
              <a:t> operating systems that are built on the</a:t>
            </a:r>
            <a:r>
              <a:rPr lang="en-US" sz="2000" i="1" dirty="0"/>
              <a:t> </a:t>
            </a:r>
            <a:r>
              <a:rPr lang="en-US" sz="2000" b="1" i="1" dirty="0"/>
              <a:t>Linux kernel</a:t>
            </a:r>
            <a:r>
              <a:rPr lang="en-US" sz="2000" dirty="0"/>
              <a:t>.</a:t>
            </a:r>
          </a:p>
          <a:p>
            <a:pPr lvl="1"/>
            <a:endParaRPr lang="en-US" sz="1800" dirty="0"/>
          </a:p>
          <a:p>
            <a:r>
              <a:rPr lang="en-US" sz="1800" dirty="0"/>
              <a:t>Linux comes in many “</a:t>
            </a:r>
            <a:r>
              <a:rPr lang="en-US" sz="1800" b="1" i="1" dirty="0"/>
              <a:t>flavors</a:t>
            </a:r>
            <a:r>
              <a:rPr lang="en-US" sz="1800" dirty="0"/>
              <a:t>” (i.e. “distributions” or “distros”)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A91B8-C57D-124A-A558-B8DB577D91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FA3B274-2D3B-2841-9354-B71D61488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98" y="2921320"/>
            <a:ext cx="1642234" cy="191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917AB-CC53-8E4F-B82D-109BA2E7F4B4}"/>
              </a:ext>
            </a:extLst>
          </p:cNvPr>
          <p:cNvSpPr txBox="1"/>
          <p:nvPr/>
        </p:nvSpPr>
        <p:spPr>
          <a:xfrm>
            <a:off x="5550087" y="4897894"/>
            <a:ext cx="20473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4"/>
              </a:rPr>
              <a:t>Images from: https://www.cleanpng.com/</a:t>
            </a:r>
            <a:endParaRPr lang="en-US" sz="800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9B14DEC4-B300-7D47-B20E-498642ED6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05" y="4047709"/>
            <a:ext cx="989764" cy="98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696C3A9-B03F-4C4B-AB6B-65E9DD6EC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244" y="3994251"/>
            <a:ext cx="1059922" cy="10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7CFABB2C-5A85-3145-9181-8A25B91CD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36" y="3336701"/>
            <a:ext cx="1220028" cy="122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E8080F2A-9753-3847-81E7-CEA1BF9A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731" y="4107460"/>
            <a:ext cx="2373657" cy="141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6AC467B5-F6BE-134B-841A-BAB5F8450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436" y="3856566"/>
            <a:ext cx="1171148" cy="10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7D526DB0-927D-7644-A261-C350F6565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212" y="3403376"/>
            <a:ext cx="1005482" cy="105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C252CA83-F741-C140-93B5-929322873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597" y="3403376"/>
            <a:ext cx="989764" cy="98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15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7BC1E-1725-A843-A9B2-CE5115AF4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82784"/>
            <a:ext cx="6761100" cy="857400"/>
          </a:xfrm>
        </p:spPr>
        <p:txBody>
          <a:bodyPr/>
          <a:lstStyle/>
          <a:p>
            <a:r>
              <a:rPr lang="en-US" sz="3200" dirty="0"/>
              <a:t>Why/How So Many Distros?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0BAFA-1589-004F-BDB8-421301CA0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81500"/>
            <a:ext cx="6761100" cy="3638138"/>
          </a:xfrm>
        </p:spPr>
        <p:txBody>
          <a:bodyPr/>
          <a:lstStyle/>
          <a:p>
            <a:r>
              <a:rPr lang="en-US" sz="2000" dirty="0"/>
              <a:t>The Linux kernel was created by Linux Torvalds in 1991 as licensed as Free and Open Source Software (FOSS).</a:t>
            </a:r>
          </a:p>
          <a:p>
            <a:pPr lvl="2"/>
            <a:endParaRPr lang="en-US" sz="2000" dirty="0"/>
          </a:p>
          <a:p>
            <a:r>
              <a:rPr lang="en-US" sz="2000" dirty="0"/>
              <a:t>FOSS</a:t>
            </a:r>
          </a:p>
          <a:p>
            <a:pPr lvl="1"/>
            <a:r>
              <a:rPr lang="en-US" sz="2000" dirty="0"/>
              <a:t>Not only cost free…</a:t>
            </a:r>
          </a:p>
          <a:p>
            <a:pPr lvl="1"/>
            <a:r>
              <a:rPr lang="en-US" sz="2000" dirty="0"/>
              <a:t>but source code is also freely available…</a:t>
            </a:r>
          </a:p>
          <a:p>
            <a:pPr lvl="1"/>
            <a:r>
              <a:rPr lang="en-US" sz="2000" dirty="0"/>
              <a:t>and </a:t>
            </a:r>
            <a:r>
              <a:rPr lang="en-US" sz="2000" b="1" i="1" dirty="0"/>
              <a:t>four freedoms </a:t>
            </a:r>
            <a:r>
              <a:rPr lang="en-US" sz="2000" dirty="0"/>
              <a:t>are guaranteed. You are:</a:t>
            </a:r>
          </a:p>
          <a:p>
            <a:pPr lvl="2"/>
            <a:r>
              <a:rPr lang="en-US" sz="2000" dirty="0"/>
              <a:t>Free to run and use it for any purpose</a:t>
            </a:r>
          </a:p>
          <a:p>
            <a:pPr lvl="2"/>
            <a:r>
              <a:rPr lang="en-US" sz="2000" dirty="0"/>
              <a:t>Free to redistribute it</a:t>
            </a:r>
          </a:p>
          <a:p>
            <a:pPr lvl="2"/>
            <a:r>
              <a:rPr lang="en-US" sz="2000" dirty="0"/>
              <a:t>Free to study and modify it</a:t>
            </a:r>
          </a:p>
          <a:p>
            <a:pPr lvl="2"/>
            <a:r>
              <a:rPr lang="en-US" sz="2000" dirty="0"/>
              <a:t>Free to redistribute it with modifications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2505E-F042-9146-B423-C6BFD9F1EB2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0598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Debian 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Debian is one of the most widely used and well supported Linux flavors.</a:t>
            </a:r>
          </a:p>
          <a:p>
            <a:pPr lvl="1"/>
            <a:r>
              <a:rPr lang="en-US" sz="1800" dirty="0"/>
              <a:t>Experience with Debian transfers easily to a number of other flavors that use the same or similar tools.</a:t>
            </a:r>
          </a:p>
          <a:p>
            <a:pPr lvl="1"/>
            <a:r>
              <a:rPr lang="en-US" sz="1800" dirty="0"/>
              <a:t>It is smaller and more friendly to lower resource machines than some other flavors.</a:t>
            </a:r>
          </a:p>
          <a:p>
            <a:endParaRPr lang="en-US" sz="2000" dirty="0"/>
          </a:p>
          <a:p>
            <a:r>
              <a:rPr lang="en-US" sz="2000" dirty="0"/>
              <a:t> https://</a:t>
            </a:r>
            <a:r>
              <a:rPr lang="en-US" sz="2000" dirty="0" err="1"/>
              <a:t>www.debian.org</a:t>
            </a:r>
            <a:r>
              <a:rPr lang="en-US" sz="2000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515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3200" dirty="0"/>
              <a:t>Desktop Managers: XFCE4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962" y="1414472"/>
            <a:ext cx="2950317" cy="2980500"/>
          </a:xfrm>
        </p:spPr>
        <p:txBody>
          <a:bodyPr/>
          <a:lstStyle/>
          <a:p>
            <a:r>
              <a:rPr lang="en-US" sz="1600" dirty="0"/>
              <a:t>Like Mac and Windows Linux can have a graphical user interface (GUI).</a:t>
            </a:r>
          </a:p>
          <a:p>
            <a:r>
              <a:rPr lang="en-US" sz="1600" dirty="0"/>
              <a:t>Unlike Mac and Windows there are many different windowing environments (i.e. Desktop Managers) for Linux.</a:t>
            </a:r>
          </a:p>
          <a:p>
            <a:r>
              <a:rPr lang="en-US" sz="1600" dirty="0"/>
              <a:t>XFCE is a basic, light weight Desktop Manager.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2BB69-5B63-C2CC-D825-BFB935BC6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279" y="650083"/>
            <a:ext cx="5883602" cy="470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6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9E23-8E26-C7E2-7A92-71ADB5463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306237"/>
            <a:ext cx="7030037" cy="857400"/>
          </a:xfrm>
        </p:spPr>
        <p:txBody>
          <a:bodyPr/>
          <a:lstStyle/>
          <a:p>
            <a:r>
              <a:rPr lang="en-US" sz="3200" dirty="0"/>
              <a:t>Running Linux &amp; a Desktop Manager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1C8E5-15F2-A35E-97D3-60E22728F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On your Machine:</a:t>
            </a:r>
          </a:p>
          <a:p>
            <a:pPr lvl="1"/>
            <a:r>
              <a:rPr lang="en-US" sz="2000" dirty="0"/>
              <a:t>Replace MacOS or Windows</a:t>
            </a:r>
          </a:p>
          <a:p>
            <a:pPr lvl="1"/>
            <a:r>
              <a:rPr lang="en-US" sz="2000" dirty="0"/>
              <a:t>In a Virtual Machine.</a:t>
            </a:r>
          </a:p>
          <a:p>
            <a:pPr lvl="1"/>
            <a:r>
              <a:rPr lang="en-US" sz="2000" dirty="0"/>
              <a:t>In a Docker Container.</a:t>
            </a:r>
          </a:p>
          <a:p>
            <a:r>
              <a:rPr lang="en-US" sz="2000" dirty="0"/>
              <a:t>On a server accessed remotely.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D6D1D-AE21-A88D-1300-439BD3C1DF3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A99A9C-312F-D39F-1F49-369425D5C2D3}"/>
              </a:ext>
            </a:extLst>
          </p:cNvPr>
          <p:cNvGrpSpPr/>
          <p:nvPr/>
        </p:nvGrpSpPr>
        <p:grpSpPr>
          <a:xfrm>
            <a:off x="1175605" y="1645948"/>
            <a:ext cx="6672810" cy="1938992"/>
            <a:chOff x="1175605" y="1645948"/>
            <a:chExt cx="6672810" cy="193899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F57FDC2-85C5-2296-B4CB-6DC677A29A01}"/>
                </a:ext>
              </a:extLst>
            </p:cNvPr>
            <p:cNvSpPr/>
            <p:nvPr/>
          </p:nvSpPr>
          <p:spPr>
            <a:xfrm>
              <a:off x="1175605" y="2801071"/>
              <a:ext cx="3281485" cy="388003"/>
            </a:xfrm>
            <a:prstGeom prst="roundRect">
              <a:avLst/>
            </a:prstGeom>
            <a:solidFill>
              <a:schemeClr val="tx2">
                <a:lumMod val="40000"/>
                <a:lumOff val="60000"/>
                <a:alpha val="25000"/>
              </a:schemeClr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ED3073-4D71-7952-BC5C-D37D18DC27C8}"/>
                </a:ext>
              </a:extLst>
            </p:cNvPr>
            <p:cNvSpPr txBox="1"/>
            <p:nvPr/>
          </p:nvSpPr>
          <p:spPr>
            <a:xfrm rot="21265102">
              <a:off x="5314747" y="1645948"/>
              <a:ext cx="253366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halkboard SE" panose="03050602040202020205" pitchFamily="66" charset="77"/>
                </a:rPr>
                <a:t>Debian Linux with XFCE4 running in a Docker Container.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111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6FC89-8E2E-471B-1026-32D5E4226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1543"/>
            <a:ext cx="6761100" cy="857400"/>
          </a:xfrm>
        </p:spPr>
        <p:txBody>
          <a:bodyPr/>
          <a:lstStyle/>
          <a:p>
            <a:r>
              <a:rPr lang="en-US" sz="3200" dirty="0"/>
              <a:t>Docker/Docker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4D93C-0712-D49F-9689-0C72413F5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167063"/>
            <a:ext cx="6761100" cy="3946275"/>
          </a:xfrm>
        </p:spPr>
        <p:txBody>
          <a:bodyPr/>
          <a:lstStyle/>
          <a:p>
            <a:r>
              <a:rPr lang="en-US" sz="2000" b="1" i="1" dirty="0"/>
              <a:t>Docker</a:t>
            </a:r>
            <a:r>
              <a:rPr lang="en-US" sz="2000" dirty="0"/>
              <a:t> (and </a:t>
            </a:r>
            <a:r>
              <a:rPr lang="en-US" sz="2000" b="1" i="1" dirty="0"/>
              <a:t>Docker Desktop</a:t>
            </a:r>
            <a:r>
              <a:rPr lang="en-US" sz="2000" dirty="0"/>
              <a:t>) are programs that manage </a:t>
            </a:r>
            <a:r>
              <a:rPr lang="en-US" sz="2000" b="1" i="1" dirty="0"/>
              <a:t>images</a:t>
            </a:r>
            <a:r>
              <a:rPr lang="en-US" sz="2000" dirty="0"/>
              <a:t> and </a:t>
            </a:r>
            <a:r>
              <a:rPr lang="en-US" sz="2000" b="1" i="1" dirty="0"/>
              <a:t>containers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A docker </a:t>
            </a:r>
            <a:r>
              <a:rPr lang="en-US" sz="2000" b="1" i="1" dirty="0"/>
              <a:t>image</a:t>
            </a:r>
            <a:r>
              <a:rPr lang="en-US" sz="2000" dirty="0"/>
              <a:t> is a compressed file containing an operating system (e.g. Linux) and application software (e.g. terminal / editors / browser / </a:t>
            </a:r>
            <a:r>
              <a:rPr lang="en-US" sz="2000" dirty="0" err="1"/>
              <a:t>etc</a:t>
            </a:r>
            <a:r>
              <a:rPr lang="en-US" sz="2000" dirty="0"/>
              <a:t>).</a:t>
            </a:r>
          </a:p>
          <a:p>
            <a:pPr lvl="1"/>
            <a:r>
              <a:rPr lang="en-US" sz="2000" dirty="0"/>
              <a:t>A docker </a:t>
            </a:r>
            <a:r>
              <a:rPr lang="en-US" sz="2000" b="1" i="1" dirty="0"/>
              <a:t>container</a:t>
            </a:r>
            <a:r>
              <a:rPr lang="en-US" sz="2000" dirty="0"/>
              <a:t> is like a simulated computer or server inside your computer.</a:t>
            </a:r>
          </a:p>
          <a:p>
            <a:pPr lvl="1"/>
            <a:endParaRPr lang="en-US" sz="2000" dirty="0"/>
          </a:p>
          <a:p>
            <a:r>
              <a:rPr lang="en-US" sz="2000" dirty="0"/>
              <a:t>When a container is </a:t>
            </a:r>
            <a:r>
              <a:rPr lang="en-US" sz="2000" b="1" i="1" dirty="0"/>
              <a:t>running</a:t>
            </a:r>
            <a:r>
              <a:rPr lang="en-US" sz="2000" dirty="0"/>
              <a:t> you can connect to it like a server and use the operating system or services that it provides.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1BB04-9275-98AA-17A5-3EA1D47364C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744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6FC89-8E2E-471B-1026-32D5E422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4D93C-0712-D49F-9689-0C72413F5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Demo of our setup once its working.</a:t>
            </a:r>
          </a:p>
          <a:p>
            <a:pPr lvl="1"/>
            <a:r>
              <a:rPr lang="en-US" sz="2000" b="1" i="1" dirty="0"/>
              <a:t>Pull</a:t>
            </a:r>
            <a:r>
              <a:rPr lang="en-US" sz="2000" dirty="0"/>
              <a:t> image (once in Terminal)</a:t>
            </a:r>
          </a:p>
          <a:p>
            <a:pPr lvl="1"/>
            <a:r>
              <a:rPr lang="en-US" sz="2000" b="1" i="1" dirty="0"/>
              <a:t>Create</a:t>
            </a:r>
            <a:r>
              <a:rPr lang="en-US" sz="2000" dirty="0"/>
              <a:t> container (once in Terminal)</a:t>
            </a:r>
          </a:p>
          <a:p>
            <a:pPr lvl="1"/>
            <a:r>
              <a:rPr lang="en-US" sz="2000" b="1" i="1" dirty="0"/>
              <a:t>Start</a:t>
            </a:r>
            <a:r>
              <a:rPr lang="en-US" sz="2000" dirty="0"/>
              <a:t> container using Docker Desktop</a:t>
            </a:r>
          </a:p>
          <a:p>
            <a:pPr lvl="1"/>
            <a:r>
              <a:rPr lang="en-US" sz="2000" dirty="0"/>
              <a:t>Connect to container with </a:t>
            </a:r>
            <a:r>
              <a:rPr lang="en-US" sz="2000" dirty="0" err="1"/>
              <a:t>TigerVNC</a:t>
            </a:r>
            <a:r>
              <a:rPr lang="en-US" sz="2000" dirty="0"/>
              <a:t> Viewer</a:t>
            </a:r>
          </a:p>
          <a:p>
            <a:pPr lvl="1"/>
            <a:r>
              <a:rPr lang="en-US" sz="2000" b="1" i="1" dirty="0"/>
              <a:t>Stop</a:t>
            </a:r>
            <a:r>
              <a:rPr lang="en-US" sz="2000" dirty="0"/>
              <a:t> container using Docker Desktop</a:t>
            </a:r>
          </a:p>
          <a:p>
            <a:pPr lvl="1"/>
            <a:endParaRPr lang="en-US" sz="2000" dirty="0"/>
          </a:p>
          <a:p>
            <a:pPr lvl="1"/>
            <a:r>
              <a:rPr lang="en-US" sz="2000" b="1" u="sng" dirty="0">
                <a:solidFill>
                  <a:srgbClr val="FF0000"/>
                </a:solidFill>
              </a:rPr>
              <a:t>Do not Delete your container!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1BB04-9275-98AA-17A5-3EA1D47364C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4731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218514"/>
            <a:ext cx="6761100" cy="857400"/>
          </a:xfrm>
        </p:spPr>
        <p:txBody>
          <a:bodyPr/>
          <a:lstStyle/>
          <a:p>
            <a:r>
              <a:rPr lang="en-US" sz="3200" dirty="0" err="1"/>
              <a:t>dockerhub</a:t>
            </a:r>
            <a:r>
              <a:rPr lang="en-US" sz="3200" dirty="0"/>
              <a:t> &amp; Docker 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17</a:t>
            </a:fld>
            <a:endParaRPr lang="en-US" alt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B79866E-4771-1209-41B1-61DA05F43E9E}"/>
              </a:ext>
            </a:extLst>
          </p:cNvPr>
          <p:cNvGrpSpPr/>
          <p:nvPr/>
        </p:nvGrpSpPr>
        <p:grpSpPr>
          <a:xfrm>
            <a:off x="3339737" y="3470736"/>
            <a:ext cx="1356203" cy="1441073"/>
            <a:chOff x="3339737" y="3470736"/>
            <a:chExt cx="1356203" cy="14410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A4C9575-6D00-1C35-2EF8-977D2E738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8894" y="3470736"/>
              <a:ext cx="867046" cy="144107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7F1D39-35F7-26A7-5C98-4A7FC8FFD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9737" y="3676789"/>
              <a:ext cx="548565" cy="548565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0A6461A-6647-6614-BFA7-A183F03462A4}"/>
              </a:ext>
            </a:extLst>
          </p:cNvPr>
          <p:cNvGrpSpPr/>
          <p:nvPr/>
        </p:nvGrpSpPr>
        <p:grpSpPr>
          <a:xfrm>
            <a:off x="3334044" y="1198891"/>
            <a:ext cx="1804813" cy="1644536"/>
            <a:chOff x="3334044" y="1198891"/>
            <a:chExt cx="1804813" cy="164453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F85297-2281-A2BB-E450-12623F0C3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4044" y="1409391"/>
              <a:ext cx="1804813" cy="14340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383B47-D863-67AD-EBF4-B81476E06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8374" y="1198891"/>
              <a:ext cx="571500" cy="57150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DDA01C2-AF01-310A-C62D-B219C9B857C6}"/>
              </a:ext>
            </a:extLst>
          </p:cNvPr>
          <p:cNvGrpSpPr/>
          <p:nvPr/>
        </p:nvGrpSpPr>
        <p:grpSpPr>
          <a:xfrm>
            <a:off x="3984660" y="1547328"/>
            <a:ext cx="836245" cy="2510313"/>
            <a:chOff x="3984660" y="1547328"/>
            <a:chExt cx="836245" cy="25103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783121-6330-A76C-20F2-75976D654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94178">
              <a:off x="4216773" y="1547328"/>
              <a:ext cx="604132" cy="50730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7356A5-15AF-1CCB-6ADB-058FA3A6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313508">
              <a:off x="3984660" y="3634813"/>
              <a:ext cx="503532" cy="422828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04FC9C9-3497-D804-121C-051BFB292B34}"/>
              </a:ext>
            </a:extLst>
          </p:cNvPr>
          <p:cNvGrpSpPr/>
          <p:nvPr/>
        </p:nvGrpSpPr>
        <p:grpSpPr>
          <a:xfrm>
            <a:off x="92075" y="1543819"/>
            <a:ext cx="2781703" cy="3528626"/>
            <a:chOff x="92075" y="1543819"/>
            <a:chExt cx="2781703" cy="3528626"/>
          </a:xfrm>
        </p:grpSpPr>
        <p:sp>
          <p:nvSpPr>
            <p:cNvPr id="6" name="Cloud Callout 5">
              <a:extLst>
                <a:ext uri="{FF2B5EF4-FFF2-40B4-BE49-F238E27FC236}">
                  <a16:creationId xmlns:a16="http://schemas.microsoft.com/office/drawing/2014/main" id="{A624FD74-ADEB-656E-6334-E5BC7EA2C6C6}"/>
                </a:ext>
              </a:extLst>
            </p:cNvPr>
            <p:cNvSpPr/>
            <p:nvPr/>
          </p:nvSpPr>
          <p:spPr>
            <a:xfrm>
              <a:off x="92075" y="1543819"/>
              <a:ext cx="2781703" cy="2154573"/>
            </a:xfrm>
            <a:prstGeom prst="cloudCallout">
              <a:avLst>
                <a:gd name="adj1" fmla="val -48256"/>
                <a:gd name="adj2" fmla="val 236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D4434F-69F8-9905-B14E-073FA4DA1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192" y="1929128"/>
              <a:ext cx="913261" cy="72299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7C757F-695C-4656-4D19-D8DBDD3B4587}"/>
                </a:ext>
              </a:extLst>
            </p:cNvPr>
            <p:cNvSpPr txBox="1"/>
            <p:nvPr/>
          </p:nvSpPr>
          <p:spPr>
            <a:xfrm rot="21265102">
              <a:off x="206763" y="3749006"/>
              <a:ext cx="26477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Dockerhub</a:t>
              </a:r>
              <a:r>
                <a:rPr lang="en-US" sz="2000" dirty="0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 is a cloud-based repository of static </a:t>
              </a:r>
            </a:p>
            <a:p>
              <a:pPr algn="ctr"/>
              <a:r>
                <a:rPr lang="en-US" sz="2000" i="1" dirty="0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Docker Images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DFA8EAD-FF04-A447-ED22-D7EA06595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1218" y="2790183"/>
              <a:ext cx="418285" cy="41828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9B9FC44-20F3-1144-8AA1-0AD7BE565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146" y="2786871"/>
              <a:ext cx="418285" cy="4182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CA9BB68-3750-7326-15ED-5A1FE9040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4378" y="2786870"/>
              <a:ext cx="418285" cy="41828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314A1C1-369E-92D5-FFFA-5F2BAFECE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0776" y="2298429"/>
              <a:ext cx="418285" cy="41828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CDD4BBF-FD59-E880-36FB-0293E7A0C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15595" y="1811311"/>
              <a:ext cx="418285" cy="41828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D0C41F4-56A7-0697-C9D8-A80E172DD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92106" y="1806104"/>
              <a:ext cx="418285" cy="41828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8528C9A-F81E-5CDB-9CF0-5D41FEEAF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99648" y="2301141"/>
              <a:ext cx="418285" cy="41828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EF246EE-B9C6-13AA-442A-A20F897C9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07065" y="2788986"/>
              <a:ext cx="418285" cy="418285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E65DD7-D3AC-99FD-F16E-40C2E9685123}"/>
              </a:ext>
            </a:extLst>
          </p:cNvPr>
          <p:cNvGrpSpPr/>
          <p:nvPr/>
        </p:nvGrpSpPr>
        <p:grpSpPr>
          <a:xfrm>
            <a:off x="2197269" y="1917626"/>
            <a:ext cx="1947081" cy="1458444"/>
            <a:chOff x="2197269" y="1917626"/>
            <a:chExt cx="1947081" cy="1458444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A3510506-3CD7-E395-3009-DD8ED5D1BDC1}"/>
                </a:ext>
              </a:extLst>
            </p:cNvPr>
            <p:cNvSpPr/>
            <p:nvPr/>
          </p:nvSpPr>
          <p:spPr>
            <a:xfrm rot="1812199">
              <a:off x="2197269" y="2737008"/>
              <a:ext cx="1947081" cy="639062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Pull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677AAB3D-8D42-0E2F-3F64-49A30ADDE516}"/>
                </a:ext>
              </a:extLst>
            </p:cNvPr>
            <p:cNvSpPr/>
            <p:nvPr/>
          </p:nvSpPr>
          <p:spPr>
            <a:xfrm rot="20763146">
              <a:off x="2320131" y="1917626"/>
              <a:ext cx="1747311" cy="639062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Pull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AEB55278-158C-0243-3135-55639903AF7C}"/>
              </a:ext>
            </a:extLst>
          </p:cNvPr>
          <p:cNvGrpSpPr/>
          <p:nvPr/>
        </p:nvGrpSpPr>
        <p:grpSpPr>
          <a:xfrm>
            <a:off x="4393386" y="1240455"/>
            <a:ext cx="4629402" cy="3632167"/>
            <a:chOff x="4393386" y="1240455"/>
            <a:chExt cx="4629402" cy="363216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5DF1EC5-4BC1-B2CF-2929-45E6347B1A7F}"/>
                </a:ext>
              </a:extLst>
            </p:cNvPr>
            <p:cNvGrpSpPr/>
            <p:nvPr/>
          </p:nvGrpSpPr>
          <p:grpSpPr>
            <a:xfrm>
              <a:off x="5419361" y="1240455"/>
              <a:ext cx="3603427" cy="3632167"/>
              <a:chOff x="5398524" y="1195755"/>
              <a:chExt cx="3603427" cy="3632167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266692A-6BDB-4B09-F89B-EBFFCE445BF7}"/>
                  </a:ext>
                </a:extLst>
              </p:cNvPr>
              <p:cNvSpPr/>
              <p:nvPr/>
            </p:nvSpPr>
            <p:spPr>
              <a:xfrm>
                <a:off x="5398524" y="1195755"/>
                <a:ext cx="3603427" cy="3632167"/>
              </a:xfrm>
              <a:prstGeom prst="roundRect">
                <a:avLst>
                  <a:gd name="adj" fmla="val 38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39FA59F-8131-6DB3-8BFB-D30074177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9985" y="1603534"/>
                <a:ext cx="680581" cy="571500"/>
              </a:xfrm>
              <a:prstGeom prst="rect">
                <a:avLst/>
              </a:prstGeom>
            </p:spPr>
          </p:pic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478B492-D481-AFF1-4950-65F69C1F92C6}"/>
                  </a:ext>
                </a:extLst>
              </p:cNvPr>
              <p:cNvGrpSpPr/>
              <p:nvPr/>
            </p:nvGrpSpPr>
            <p:grpSpPr>
              <a:xfrm>
                <a:off x="6559652" y="1323101"/>
                <a:ext cx="2336356" cy="1292646"/>
                <a:chOff x="6559652" y="1323101"/>
                <a:chExt cx="2336356" cy="1292646"/>
              </a:xfrm>
            </p:grpSpPr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67A6D697-D6DD-686F-4868-2D7D6F223AD9}"/>
                    </a:ext>
                  </a:extLst>
                </p:cNvPr>
                <p:cNvSpPr/>
                <p:nvPr/>
              </p:nvSpPr>
              <p:spPr>
                <a:xfrm>
                  <a:off x="6559652" y="1323101"/>
                  <a:ext cx="2336356" cy="1292646"/>
                </a:xfrm>
                <a:prstGeom prst="roundRect">
                  <a:avLst>
                    <a:gd name="adj" fmla="val 8636"/>
                  </a:avLst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accent5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20F931A-BB0C-FF74-3688-2052DA047228}"/>
                    </a:ext>
                  </a:extLst>
                </p:cNvPr>
                <p:cNvSpPr txBox="1"/>
                <p:nvPr/>
              </p:nvSpPr>
              <p:spPr>
                <a:xfrm>
                  <a:off x="6857764" y="1373245"/>
                  <a:ext cx="181011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Pulled Images</a:t>
                  </a:r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88C489D4-3247-0B35-6EBC-9DA455BBDE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24001" y="1836801"/>
                  <a:ext cx="608797" cy="608797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F6826A7-5DA8-AEE3-D065-81EBBF6F09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23431" y="1838865"/>
                  <a:ext cx="608797" cy="608797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80E8851E-7168-8607-CA3A-B68528DD84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19920" y="1834756"/>
                  <a:ext cx="608797" cy="608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024" name="Bent Arrow 1023">
              <a:extLst>
                <a:ext uri="{FF2B5EF4-FFF2-40B4-BE49-F238E27FC236}">
                  <a16:creationId xmlns:a16="http://schemas.microsoft.com/office/drawing/2014/main" id="{4BF2B74C-2C9C-529B-E564-4E68D0C8F80F}"/>
                </a:ext>
              </a:extLst>
            </p:cNvPr>
            <p:cNvSpPr/>
            <p:nvPr/>
          </p:nvSpPr>
          <p:spPr>
            <a:xfrm>
              <a:off x="4393386" y="2773727"/>
              <a:ext cx="1023347" cy="8574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8A45CBFC-FB14-3A3B-D2C8-52B3597BD9C2}"/>
              </a:ext>
            </a:extLst>
          </p:cNvPr>
          <p:cNvGrpSpPr/>
          <p:nvPr/>
        </p:nvGrpSpPr>
        <p:grpSpPr>
          <a:xfrm>
            <a:off x="5520226" y="2778723"/>
            <a:ext cx="3396445" cy="1939384"/>
            <a:chOff x="5520226" y="2778723"/>
            <a:chExt cx="3396445" cy="193938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7ABCE93-D26D-1B94-6D94-43E991FB9A6B}"/>
                </a:ext>
              </a:extLst>
            </p:cNvPr>
            <p:cNvGrpSpPr/>
            <p:nvPr/>
          </p:nvGrpSpPr>
          <p:grpSpPr>
            <a:xfrm>
              <a:off x="5520226" y="2778723"/>
              <a:ext cx="3396445" cy="1939384"/>
              <a:chOff x="5520226" y="2778723"/>
              <a:chExt cx="3396445" cy="1939384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155D46D5-1FB6-F884-FEE1-A728309914EB}"/>
                  </a:ext>
                </a:extLst>
              </p:cNvPr>
              <p:cNvSpPr/>
              <p:nvPr/>
            </p:nvSpPr>
            <p:spPr>
              <a:xfrm>
                <a:off x="5520226" y="2778723"/>
                <a:ext cx="3396445" cy="1939384"/>
              </a:xfrm>
              <a:prstGeom prst="roundRect">
                <a:avLst>
                  <a:gd name="adj" fmla="val 8636"/>
                </a:avLst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accent5">
                      <a:lumMod val="90000"/>
                      <a:lumOff val="10000"/>
                    </a:schemeClr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263064-59E6-F6E8-63B6-E96B2A0D14E0}"/>
                  </a:ext>
                </a:extLst>
              </p:cNvPr>
              <p:cNvSpPr txBox="1"/>
              <p:nvPr/>
            </p:nvSpPr>
            <p:spPr>
              <a:xfrm>
                <a:off x="6560398" y="4317996"/>
                <a:ext cx="1425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Containers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6973AA6-2563-B27C-2B99-F20FB1FD6D38}"/>
                </a:ext>
              </a:extLst>
            </p:cNvPr>
            <p:cNvGrpSpPr/>
            <p:nvPr/>
          </p:nvGrpSpPr>
          <p:grpSpPr>
            <a:xfrm>
              <a:off x="5520226" y="2806072"/>
              <a:ext cx="914033" cy="981035"/>
              <a:chOff x="5520226" y="2806072"/>
              <a:chExt cx="914033" cy="981035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571B912-0F68-ECCA-C500-E233F8F23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91164" y="3178310"/>
                <a:ext cx="608797" cy="608797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A26E28-E9F7-D53D-799B-76334484AECE}"/>
                  </a:ext>
                </a:extLst>
              </p:cNvPr>
              <p:cNvSpPr txBox="1"/>
              <p:nvPr/>
            </p:nvSpPr>
            <p:spPr>
              <a:xfrm>
                <a:off x="5520226" y="2806072"/>
                <a:ext cx="9140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Created</a:t>
                </a: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59D4A8A-42FA-28DF-02C2-22788D5A29D5}"/>
              </a:ext>
            </a:extLst>
          </p:cNvPr>
          <p:cNvGrpSpPr/>
          <p:nvPr/>
        </p:nvGrpSpPr>
        <p:grpSpPr>
          <a:xfrm>
            <a:off x="6293300" y="2800044"/>
            <a:ext cx="1425391" cy="1458618"/>
            <a:chOff x="6293300" y="2800044"/>
            <a:chExt cx="1425391" cy="145861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F3D141C-5C2A-E37D-CABF-8D64B9E72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3300" y="3126100"/>
              <a:ext cx="1425391" cy="113256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1E2E831-BE73-1A8F-5B0D-3109B36EFAC9}"/>
                </a:ext>
              </a:extLst>
            </p:cNvPr>
            <p:cNvSpPr txBox="1"/>
            <p:nvPr/>
          </p:nvSpPr>
          <p:spPr>
            <a:xfrm>
              <a:off x="6727580" y="2800044"/>
              <a:ext cx="946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Running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11132B7-7D46-E54E-BCA3-9A8EDFDEF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489389">
              <a:off x="7029171" y="3289931"/>
              <a:ext cx="311379" cy="311379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A00C08-6442-F08E-F22A-34083F3B721D}"/>
                </a:ext>
              </a:extLst>
            </p:cNvPr>
            <p:cNvSpPr txBox="1"/>
            <p:nvPr/>
          </p:nvSpPr>
          <p:spPr>
            <a:xfrm>
              <a:off x="7195036" y="3045944"/>
              <a:ext cx="43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  <a:latin typeface="Chalkboard SE" panose="03050602040202020205" pitchFamily="66" charset="77"/>
                </a:rPr>
                <a:t>+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D8DBB0-D26F-25DF-BACA-2295C33DB9BD}"/>
              </a:ext>
            </a:extLst>
          </p:cNvPr>
          <p:cNvGrpSpPr/>
          <p:nvPr/>
        </p:nvGrpSpPr>
        <p:grpSpPr>
          <a:xfrm>
            <a:off x="7877813" y="2800603"/>
            <a:ext cx="947695" cy="987589"/>
            <a:chOff x="7877813" y="2800603"/>
            <a:chExt cx="947695" cy="9875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DFCF2F-D2A4-D4FE-E5E1-A57075D4FA6D}"/>
                </a:ext>
              </a:extLst>
            </p:cNvPr>
            <p:cNvSpPr txBox="1"/>
            <p:nvPr/>
          </p:nvSpPr>
          <p:spPr>
            <a:xfrm>
              <a:off x="7877813" y="2800603"/>
              <a:ext cx="947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Stopped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D3CBFF5-655E-FD80-68CD-0231A8139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58808" y="3179395"/>
              <a:ext cx="608797" cy="60879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542E98-7BB9-5249-EC97-6C974EF2D3C8}"/>
                </a:ext>
              </a:extLst>
            </p:cNvPr>
            <p:cNvSpPr txBox="1"/>
            <p:nvPr/>
          </p:nvSpPr>
          <p:spPr>
            <a:xfrm>
              <a:off x="8324124" y="3082983"/>
              <a:ext cx="43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  <a:latin typeface="Chalkboard SE" panose="03050602040202020205" pitchFamily="66" charset="77"/>
                </a:rPr>
                <a:t>+</a:t>
              </a:r>
            </a:p>
          </p:txBody>
        </p:sp>
      </p:grpSp>
      <p:sp>
        <p:nvSpPr>
          <p:cNvPr id="1029" name="TextBox 1028">
            <a:extLst>
              <a:ext uri="{FF2B5EF4-FFF2-40B4-BE49-F238E27FC236}">
                <a16:creationId xmlns:a16="http://schemas.microsoft.com/office/drawing/2014/main" id="{EB418434-BBAA-FA4E-3135-B35728CF8A41}"/>
              </a:ext>
            </a:extLst>
          </p:cNvPr>
          <p:cNvSpPr txBox="1"/>
          <p:nvPr/>
        </p:nvSpPr>
        <p:spPr>
          <a:xfrm>
            <a:off x="8809463" y="36799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00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317938"/>
            <a:ext cx="6761100" cy="857400"/>
          </a:xfrm>
        </p:spPr>
        <p:txBody>
          <a:bodyPr/>
          <a:lstStyle/>
          <a:p>
            <a:r>
              <a:rPr lang="en-US" sz="3200" dirty="0"/>
              <a:t>Virtual Network Computing (VNC)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9192" y="1483111"/>
            <a:ext cx="3797944" cy="2980500"/>
          </a:xfrm>
        </p:spPr>
        <p:txBody>
          <a:bodyPr/>
          <a:lstStyle/>
          <a:p>
            <a:r>
              <a:rPr lang="en-US" sz="2000" dirty="0"/>
              <a:t>VNC is a “Remote Desktop” technology</a:t>
            </a:r>
          </a:p>
          <a:p>
            <a:pPr lvl="1"/>
            <a:r>
              <a:rPr lang="en-US" sz="1800" dirty="0"/>
              <a:t>Allows us to connect to and interact with another computer </a:t>
            </a:r>
          </a:p>
          <a:p>
            <a:pPr lvl="2"/>
            <a:r>
              <a:rPr lang="en-US" sz="1600" dirty="0"/>
              <a:t>A server</a:t>
            </a:r>
          </a:p>
          <a:p>
            <a:pPr lvl="2"/>
            <a:r>
              <a:rPr lang="en-US" sz="1600" dirty="0"/>
              <a:t>Linux running in a docker container.</a:t>
            </a:r>
          </a:p>
          <a:p>
            <a:pPr lvl="1"/>
            <a:r>
              <a:rPr lang="en-US" sz="1800" dirty="0"/>
              <a:t>Displays the other computer’s desktop in a window on our machine.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839E1-6DF0-801D-A30B-0615EB13A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422" y="1371600"/>
            <a:ext cx="5476543" cy="35568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893FCF-B63A-B03E-AE19-63AA299CC12B}"/>
              </a:ext>
            </a:extLst>
          </p:cNvPr>
          <p:cNvSpPr/>
          <p:nvPr/>
        </p:nvSpPr>
        <p:spPr>
          <a:xfrm>
            <a:off x="5298586" y="1731847"/>
            <a:ext cx="3797943" cy="29543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137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869115F-397D-6D4A-801D-C88AD16C3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6519">
            <a:off x="165664" y="2319797"/>
            <a:ext cx="3552730" cy="236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46028CB-64FA-244F-89C2-70ADFF0E7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80" y="22933"/>
            <a:ext cx="7228802" cy="857400"/>
          </a:xfrm>
        </p:spPr>
        <p:txBody>
          <a:bodyPr/>
          <a:lstStyle/>
          <a:p>
            <a:r>
              <a:rPr lang="en-US" sz="2800" dirty="0"/>
              <a:t>Terminal/Shell/Command Line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482D0-E817-F545-A900-362A3491D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148" y="880333"/>
            <a:ext cx="6523748" cy="1113059"/>
          </a:xfrm>
        </p:spPr>
        <p:txBody>
          <a:bodyPr/>
          <a:lstStyle/>
          <a:p>
            <a:r>
              <a:rPr lang="en-US" sz="1800" dirty="0"/>
              <a:t>Today a </a:t>
            </a:r>
            <a:r>
              <a:rPr lang="en-US" sz="1800" i="1" dirty="0"/>
              <a:t>Terminal</a:t>
            </a:r>
            <a:r>
              <a:rPr lang="en-US" sz="1800" dirty="0"/>
              <a:t> is a program that runs a </a:t>
            </a:r>
            <a:r>
              <a:rPr lang="en-US" sz="1800" i="1" dirty="0"/>
              <a:t>Shell</a:t>
            </a:r>
            <a:r>
              <a:rPr lang="en-US" sz="1800" dirty="0"/>
              <a:t> (another program), which provides a text-based </a:t>
            </a:r>
            <a:r>
              <a:rPr lang="en-US" sz="1800" i="1" dirty="0"/>
              <a:t>command line interface </a:t>
            </a:r>
            <a:r>
              <a:rPr lang="en-US" sz="1800" dirty="0"/>
              <a:t>(CLI) to the operating system.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A76688-AC98-8F49-9F09-17357A244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9540">
            <a:off x="4917478" y="2276293"/>
            <a:ext cx="3669010" cy="23144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8012F9-446C-8944-B946-9144A1FCF55F}"/>
              </a:ext>
            </a:extLst>
          </p:cNvPr>
          <p:cNvSpPr/>
          <p:nvPr/>
        </p:nvSpPr>
        <p:spPr>
          <a:xfrm>
            <a:off x="63055" y="4657314"/>
            <a:ext cx="1792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Image by Gah4 - CC BY-SA 4.0 </a:t>
            </a:r>
            <a:r>
              <a:rPr lang="en-US" sz="800" dirty="0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https://commons.wikimedia.org/w/index.php?curid=38604047</a:t>
            </a:r>
            <a:r>
              <a:rPr lang="en-US" sz="800" dirty="0">
                <a:solidFill>
                  <a:schemeClr val="accent3"/>
                </a:solidFill>
              </a:rPr>
              <a:t>.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7F4577-E1DE-6545-8E28-53D2A3332716}"/>
              </a:ext>
            </a:extLst>
          </p:cNvPr>
          <p:cNvGrpSpPr/>
          <p:nvPr/>
        </p:nvGrpSpPr>
        <p:grpSpPr>
          <a:xfrm>
            <a:off x="2872633" y="2749905"/>
            <a:ext cx="2861635" cy="2380024"/>
            <a:chOff x="2388001" y="2810039"/>
            <a:chExt cx="2861635" cy="23800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B6B5FF-22A0-C34B-91C0-128AE268430A}"/>
                </a:ext>
              </a:extLst>
            </p:cNvPr>
            <p:cNvSpPr txBox="1"/>
            <p:nvPr/>
          </p:nvSpPr>
          <p:spPr>
            <a:xfrm rot="21136731">
              <a:off x="3203883" y="4728398"/>
              <a:ext cx="2045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3"/>
                  </a:solidFill>
                </a:rPr>
                <a:t>Image from: </a:t>
              </a:r>
              <a:r>
                <a:rPr lang="en-US" sz="800" dirty="0">
                  <a:solidFill>
                    <a:schemeClr val="accent3"/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https://www.retromobe.com/</a:t>
              </a:r>
            </a:p>
            <a:p>
              <a:r>
                <a:rPr lang="en-US" sz="800" dirty="0">
                  <a:solidFill>
                    <a:schemeClr val="accent3"/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2018/08/digital-dec-vt100.html</a:t>
              </a:r>
              <a:endParaRPr lang="en-US" sz="800" dirty="0">
                <a:solidFill>
                  <a:schemeClr val="accent3"/>
                </a:solidFill>
              </a:endParaRPr>
            </a:p>
            <a:p>
              <a:endParaRPr lang="en-US" sz="800" dirty="0">
                <a:solidFill>
                  <a:schemeClr val="accent3"/>
                </a:solidFill>
              </a:endParaRP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96381DC-BD91-FE4F-88E3-C9D38CB54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DFEFF"/>
                </a:clrFrom>
                <a:clrTo>
                  <a:srgbClr val="FDFE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87780">
              <a:off x="2388001" y="2810039"/>
              <a:ext cx="2658266" cy="2106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618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124E0-723A-6147-B798-5D5EF8139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0346" y="507321"/>
            <a:ext cx="4977084" cy="4449307"/>
          </a:xfrm>
        </p:spPr>
        <p:txBody>
          <a:bodyPr/>
          <a:lstStyle/>
          <a:p>
            <a:pPr marL="38100" indent="0">
              <a:buNone/>
            </a:pPr>
            <a:r>
              <a:rPr lang="en-US" sz="2000" b="1" dirty="0"/>
              <a:t>COMP190 – Tools and Techniques for Software Development</a:t>
            </a:r>
            <a:br>
              <a:rPr lang="en-US" sz="2000" b="1" dirty="0"/>
            </a:br>
            <a:br>
              <a:rPr lang="en-US" sz="2000" b="1" dirty="0"/>
            </a:br>
            <a:r>
              <a:rPr lang="en-US" sz="2000" dirty="0"/>
              <a:t>An introduction to the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Unix command line environment, shell scripting, system administration, debugging tools and version control</a:t>
            </a:r>
            <a:r>
              <a:rPr lang="en-US" sz="2000" dirty="0"/>
              <a:t>. Skills developed will be applied in the context of a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Humanitarian Free and Open Source Software (HFOSS)</a:t>
            </a:r>
            <a:r>
              <a:rPr lang="en-US" sz="2000" b="1" dirty="0"/>
              <a:t> </a:t>
            </a:r>
            <a:r>
              <a:rPr lang="en-US" sz="2000" dirty="0"/>
              <a:t>project. Case studies of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social, legal and ethical issues</a:t>
            </a:r>
            <a:r>
              <a:rPr lang="en-US" sz="2000" dirty="0"/>
              <a:t> raised by computing and computing for the greater good will complement the technical skill development.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4003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A00B7-6605-7244-B3A9-7C36C1BA9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27895"/>
            <a:ext cx="6761100" cy="857400"/>
          </a:xfrm>
        </p:spPr>
        <p:txBody>
          <a:bodyPr/>
          <a:lstStyle/>
          <a:p>
            <a:r>
              <a:rPr lang="en-US" sz="2800" dirty="0"/>
              <a:t>Shell Flavors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6E000-4BBB-D447-91D7-06CC3F957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370" y="1185295"/>
            <a:ext cx="7087309" cy="2980500"/>
          </a:xfrm>
        </p:spPr>
        <p:txBody>
          <a:bodyPr/>
          <a:lstStyle/>
          <a:p>
            <a:r>
              <a:rPr lang="en-US" sz="1800" dirty="0"/>
              <a:t>Because the shell is a program run in the terminal a variety of shell programs (i.e. flavors) have been developed.</a:t>
            </a:r>
          </a:p>
          <a:p>
            <a:pPr lvl="1"/>
            <a:r>
              <a:rPr lang="en-US" sz="1800" dirty="0"/>
              <a:t>Each suited to the particular preferences of its designer.</a:t>
            </a:r>
          </a:p>
          <a:p>
            <a:pPr lvl="1"/>
            <a:endParaRPr lang="en-US" sz="1800" dirty="0"/>
          </a:p>
          <a:p>
            <a:pPr lvl="2"/>
            <a:r>
              <a:rPr lang="en-US" sz="1800" dirty="0" err="1"/>
              <a:t>sh</a:t>
            </a:r>
            <a:r>
              <a:rPr lang="en-US" sz="1800" dirty="0"/>
              <a:t>			</a:t>
            </a:r>
            <a:r>
              <a:rPr lang="en-US" sz="1800" dirty="0" err="1"/>
              <a:t>Bourne</a:t>
            </a:r>
            <a:r>
              <a:rPr lang="en-US" sz="1800" dirty="0"/>
              <a:t> shell</a:t>
            </a:r>
          </a:p>
          <a:p>
            <a:pPr lvl="2"/>
            <a:r>
              <a:rPr lang="en-US" sz="1800" dirty="0"/>
              <a:t>bash		</a:t>
            </a:r>
            <a:r>
              <a:rPr lang="en-US" sz="1800" dirty="0" err="1"/>
              <a:t>Bourne</a:t>
            </a:r>
            <a:r>
              <a:rPr lang="en-US" sz="1800" dirty="0"/>
              <a:t>-again shell</a:t>
            </a:r>
          </a:p>
          <a:p>
            <a:pPr lvl="2"/>
            <a:r>
              <a:rPr lang="en-US" sz="1800" dirty="0" err="1"/>
              <a:t>csh</a:t>
            </a:r>
            <a:r>
              <a:rPr lang="en-US" sz="1800" dirty="0"/>
              <a:t> / </a:t>
            </a:r>
            <a:r>
              <a:rPr lang="en-US" sz="1800" dirty="0" err="1"/>
              <a:t>tcsh</a:t>
            </a:r>
            <a:r>
              <a:rPr lang="en-US" sz="1800" dirty="0"/>
              <a:t>		C shell / Tenex C shell</a:t>
            </a:r>
          </a:p>
          <a:p>
            <a:pPr lvl="2"/>
            <a:r>
              <a:rPr lang="en-US" sz="1800" dirty="0" err="1"/>
              <a:t>ksh</a:t>
            </a:r>
            <a:r>
              <a:rPr lang="en-US" sz="1800" dirty="0"/>
              <a:t> 			Korn shell</a:t>
            </a:r>
          </a:p>
          <a:p>
            <a:pPr lvl="2"/>
            <a:r>
              <a:rPr lang="en-US" sz="1800" dirty="0" err="1"/>
              <a:t>zsh</a:t>
            </a:r>
            <a:r>
              <a:rPr lang="en-US" sz="1800" dirty="0"/>
              <a:t>			Z shell</a:t>
            </a:r>
          </a:p>
          <a:p>
            <a:pPr lvl="2"/>
            <a:endParaRPr lang="en-US" sz="1800" dirty="0"/>
          </a:p>
          <a:p>
            <a:pPr lvl="1"/>
            <a:r>
              <a:rPr lang="en-US" sz="1800" dirty="0"/>
              <a:t>If you are interested in the history/details:</a:t>
            </a:r>
          </a:p>
          <a:p>
            <a:pPr lvl="2"/>
            <a:r>
              <a:rPr lang="en-US" sz="1800" dirty="0">
                <a:hlinkClick r:id="rId3"/>
              </a:rPr>
              <a:t>https://www.edureka.co/blog/types-of-shells-in-linux/</a:t>
            </a:r>
            <a:endParaRPr lang="en-US" sz="1800" dirty="0"/>
          </a:p>
          <a:p>
            <a:pPr marL="5334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F45EC-7CC2-BF4A-A47B-A6D1EA72C30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14CCD54-FD0C-3444-AEF2-21AFC2E5CC39}"/>
              </a:ext>
            </a:extLst>
          </p:cNvPr>
          <p:cNvSpPr/>
          <p:nvPr/>
        </p:nvSpPr>
        <p:spPr>
          <a:xfrm>
            <a:off x="1444752" y="2697480"/>
            <a:ext cx="5623560" cy="356616"/>
          </a:xfrm>
          <a:prstGeom prst="roundRect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9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6FA3-2DD9-8244-8AEC-F10E6280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17583"/>
            <a:ext cx="6761100" cy="857400"/>
          </a:xfrm>
        </p:spPr>
        <p:txBody>
          <a:bodyPr/>
          <a:lstStyle/>
          <a:p>
            <a:r>
              <a:rPr lang="en-US" sz="2800" dirty="0"/>
              <a:t>GUI / CLI Equivalence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6D15B-768E-4C45-A8C3-D61F0334C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74983"/>
            <a:ext cx="6761100" cy="2980500"/>
          </a:xfrm>
        </p:spPr>
        <p:txBody>
          <a:bodyPr/>
          <a:lstStyle/>
          <a:p>
            <a:r>
              <a:rPr lang="en-US" sz="1800" dirty="0"/>
              <a:t>Interactions with the operating system that can be done with point-and-click through a </a:t>
            </a:r>
            <a:r>
              <a:rPr lang="en-US" sz="1800" i="1" dirty="0"/>
              <a:t>Graphical User Interface (GUI) </a:t>
            </a:r>
            <a:r>
              <a:rPr lang="en-US" sz="1800" dirty="0"/>
              <a:t>can also be done via a </a:t>
            </a:r>
            <a:r>
              <a:rPr lang="en-US" sz="1800" i="1" dirty="0"/>
              <a:t>Command Line Interface (CLI) </a:t>
            </a:r>
            <a:r>
              <a:rPr lang="en-US" sz="1800" dirty="0"/>
              <a:t>and vice versa.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EDA3A-D8EE-F74E-A7FD-3EFDE2EEF13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01F08-C803-C449-8799-37515E235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00482">
            <a:off x="4368838" y="2702527"/>
            <a:ext cx="3669010" cy="2314437"/>
          </a:xfrm>
          <a:prstGeom prst="rect">
            <a:avLst/>
          </a:prstGeom>
        </p:spPr>
      </p:pic>
      <p:pic>
        <p:nvPicPr>
          <p:cNvPr id="3074" name="Picture 2" descr="Desktop with applications in Mac OS X Panther">
            <a:extLst>
              <a:ext uri="{FF2B5EF4-FFF2-40B4-BE49-F238E27FC236}">
                <a16:creationId xmlns:a16="http://schemas.microsoft.com/office/drawing/2014/main" id="{3DDF5AD0-49AB-6A45-8283-3CF4242F8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2125">
            <a:off x="835722" y="2449566"/>
            <a:ext cx="3518581" cy="263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E4E2ED-0B96-7546-8C8E-309D3756D49F}"/>
              </a:ext>
            </a:extLst>
          </p:cNvPr>
          <p:cNvSpPr/>
          <p:nvPr/>
        </p:nvSpPr>
        <p:spPr>
          <a:xfrm rot="15560593">
            <a:off x="-344150" y="3819803"/>
            <a:ext cx="20463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" action="ppaction://noaction"/>
              </a:rPr>
              <a:t>Image from: https://guidebookgallery.org/</a:t>
            </a:r>
          </a:p>
          <a:p>
            <a:r>
              <a:rPr lang="en-US" sz="800" dirty="0">
                <a:hlinkClick r:id="" action="ppaction://noaction"/>
              </a:rPr>
              <a:t>screenshots/macosx103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99248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6FA3-2DD9-8244-8AEC-F10E6280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17583"/>
            <a:ext cx="6761100" cy="857400"/>
          </a:xfrm>
        </p:spPr>
        <p:txBody>
          <a:bodyPr/>
          <a:lstStyle/>
          <a:p>
            <a:r>
              <a:rPr lang="en-US" sz="2800" dirty="0"/>
              <a:t>GUI / CLI Equivalence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EDA3A-D8EE-F74E-A7FD-3EFDE2EEF13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6B1FD7-1EBD-904B-91BE-3F3C8027E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4407">
            <a:off x="4289619" y="1311639"/>
            <a:ext cx="4599040" cy="3208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10F7C-9E89-D449-9D22-C2D7141C0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34937">
            <a:off x="111896" y="1483183"/>
            <a:ext cx="4316995" cy="29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71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04116"/>
            <a:ext cx="6761100" cy="857400"/>
          </a:xfrm>
        </p:spPr>
        <p:txBody>
          <a:bodyPr/>
          <a:lstStyle/>
          <a:p>
            <a:r>
              <a:rPr lang="en-US" sz="3200" dirty="0"/>
              <a:t>Linux CLI Commands: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182029"/>
            <a:ext cx="6761100" cy="3532021"/>
          </a:xfrm>
        </p:spPr>
        <p:txBody>
          <a:bodyPr/>
          <a:lstStyle/>
          <a:p>
            <a:r>
              <a:rPr lang="en-US" sz="2000" dirty="0"/>
              <a:t>Lots of Linux CLI commands (e.g. </a:t>
            </a:r>
            <a:r>
              <a:rPr lang="en-US" sz="2000" dirty="0">
                <a:latin typeface="Courier" pitchFamily="2" charset="0"/>
              </a:rPr>
              <a:t>ls</a:t>
            </a:r>
            <a:r>
              <a:rPr lang="en-US" sz="2000" dirty="0"/>
              <a:t>)</a:t>
            </a:r>
          </a:p>
          <a:p>
            <a:r>
              <a:rPr lang="en-US" sz="2000" dirty="0"/>
              <a:t>Many will be introduced in HW Activities</a:t>
            </a:r>
          </a:p>
          <a:p>
            <a:endParaRPr lang="en-US" sz="2000" dirty="0"/>
          </a:p>
          <a:p>
            <a:r>
              <a:rPr lang="en-US" sz="2000" dirty="0"/>
              <a:t>General syntax you’ll see: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&lt;…&gt; - Must replace with a value.</a:t>
            </a:r>
          </a:p>
          <a:p>
            <a:pPr lvl="2"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rm &lt;file&gt;		rm </a:t>
            </a:r>
            <a:r>
              <a:rPr lang="en-US" sz="1800" dirty="0" err="1">
                <a:latin typeface="Courier" pitchFamily="2" charset="0"/>
              </a:rPr>
              <a:t>myfile.txt</a:t>
            </a:r>
            <a:endParaRPr lang="en-US" sz="1800" dirty="0">
              <a:latin typeface="Courier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+mn-lt"/>
              </a:rPr>
              <a:t>[…] – Optional and can be omitted</a:t>
            </a:r>
          </a:p>
          <a:p>
            <a:pPr lvl="2"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cd [&lt;</a:t>
            </a:r>
            <a:r>
              <a:rPr lang="en-US" sz="1800" dirty="0" err="1">
                <a:latin typeface="Courier" pitchFamily="2" charset="0"/>
              </a:rPr>
              <a:t>dir</a:t>
            </a:r>
            <a:r>
              <a:rPr lang="en-US" sz="1800" dirty="0">
                <a:latin typeface="Courier" pitchFamily="2" charset="0"/>
              </a:rPr>
              <a:t>&gt;]		cd		cd home</a:t>
            </a:r>
          </a:p>
          <a:p>
            <a:pPr lvl="2"/>
            <a:endParaRPr lang="en-US" sz="1800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0639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F94B0-79F4-7FC9-15E4-5ED6B4303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3200" dirty="0"/>
              <a:t>Useful Linux/Unix Stuff: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5A400-954D-5A29-A631-4544BEA4A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858150"/>
            <a:ext cx="6761100" cy="3855900"/>
          </a:xfrm>
        </p:spPr>
        <p:txBody>
          <a:bodyPr/>
          <a:lstStyle/>
          <a:p>
            <a:r>
              <a:rPr lang="en-US" sz="2000" dirty="0"/>
              <a:t>Copy and Paste in Linux/Unix 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In the Terminal:</a:t>
            </a:r>
          </a:p>
          <a:p>
            <a:pPr lvl="2"/>
            <a:r>
              <a:rPr lang="en-US" sz="2000" dirty="0"/>
              <a:t>Copy	</a:t>
            </a:r>
            <a:r>
              <a:rPr lang="en-US" sz="2000" dirty="0" err="1"/>
              <a:t>Shift+Ctrl+c</a:t>
            </a:r>
            <a:endParaRPr lang="en-US" sz="2000" dirty="0"/>
          </a:p>
          <a:p>
            <a:pPr lvl="2"/>
            <a:r>
              <a:rPr lang="en-US" sz="2000" dirty="0"/>
              <a:t>Paste	</a:t>
            </a:r>
            <a:r>
              <a:rPr lang="en-US" sz="2000" dirty="0" err="1"/>
              <a:t>Shift+Ctrl+v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In any other </a:t>
            </a:r>
            <a:r>
              <a:rPr lang="en-US" sz="2000" dirty="0" err="1"/>
              <a:t>applicatoin</a:t>
            </a:r>
            <a:r>
              <a:rPr lang="en-US" sz="2000" dirty="0"/>
              <a:t>:</a:t>
            </a:r>
          </a:p>
          <a:p>
            <a:pPr lvl="2"/>
            <a:r>
              <a:rPr lang="en-US" sz="2000" dirty="0"/>
              <a:t>Copy 	</a:t>
            </a:r>
            <a:r>
              <a:rPr lang="en-US" sz="2000" dirty="0" err="1"/>
              <a:t>Ctrl+c</a:t>
            </a:r>
            <a:endParaRPr lang="en-US" sz="2000" dirty="0"/>
          </a:p>
          <a:p>
            <a:pPr lvl="2"/>
            <a:r>
              <a:rPr lang="en-US" sz="2000" dirty="0"/>
              <a:t>Paste	</a:t>
            </a:r>
            <a:r>
              <a:rPr lang="en-US" sz="2000" dirty="0" err="1"/>
              <a:t>Ctrl+v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013B3-FF8B-2F94-CF15-CFD3E981175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8671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F94B0-79F4-7FC9-15E4-5ED6B4303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3200" dirty="0"/>
              <a:t>Sample Answers: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5A400-954D-5A29-A631-4544BEA4A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858150"/>
            <a:ext cx="6761100" cy="3855900"/>
          </a:xfrm>
        </p:spPr>
        <p:txBody>
          <a:bodyPr/>
          <a:lstStyle/>
          <a:p>
            <a:r>
              <a:rPr lang="en-US" sz="2000" dirty="0"/>
              <a:t>Many questions in the activities will ask you to use a screenshot of your work…</a:t>
            </a:r>
          </a:p>
          <a:p>
            <a:pPr lvl="1"/>
            <a:r>
              <a:rPr lang="en-US" sz="1800" dirty="0"/>
              <a:t>A good screenshot will demonstrate that an action occurred and succeeded.  This may include:</a:t>
            </a:r>
          </a:p>
          <a:p>
            <a:pPr lvl="2"/>
            <a:r>
              <a:rPr lang="en-US" sz="1600" dirty="0"/>
              <a:t>state before a command is used, if relevant</a:t>
            </a:r>
          </a:p>
          <a:p>
            <a:pPr lvl="2"/>
            <a:r>
              <a:rPr lang="en-US" sz="1600" dirty="0"/>
              <a:t>command that was used</a:t>
            </a:r>
          </a:p>
          <a:p>
            <a:pPr lvl="2"/>
            <a:r>
              <a:rPr lang="en-US" sz="1600" dirty="0"/>
              <a:t>relevant output that was produced</a:t>
            </a:r>
          </a:p>
          <a:p>
            <a:pPr lvl="2"/>
            <a:r>
              <a:rPr lang="en-US" sz="1600" dirty="0"/>
              <a:t>next command prompt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013B3-FF8B-2F94-CF15-CFD3E981175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D44D2-5707-617F-74F7-595FE33BA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050" y="3303588"/>
            <a:ext cx="3149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46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FF79-9586-2E4A-9083-42FFE182C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206939"/>
            <a:ext cx="6761100" cy="857400"/>
          </a:xfrm>
        </p:spPr>
        <p:txBody>
          <a:bodyPr/>
          <a:lstStyle/>
          <a:p>
            <a:r>
              <a:rPr lang="en-US" sz="32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8B1C5-2D80-744A-8B93-2C555DA74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000" y="1064339"/>
            <a:ext cx="7469521" cy="3209873"/>
          </a:xfrm>
        </p:spPr>
        <p:txBody>
          <a:bodyPr/>
          <a:lstStyle/>
          <a:p>
            <a:r>
              <a:rPr lang="en-US" sz="2000" dirty="0"/>
              <a:t>Complete Pre-Course Survey</a:t>
            </a:r>
          </a:p>
          <a:p>
            <a:pPr lvl="1"/>
            <a:r>
              <a:rPr lang="en-US" sz="1800" dirty="0"/>
              <a:t>Link on Moodle.</a:t>
            </a:r>
          </a:p>
          <a:p>
            <a:pPr marL="533400" lvl="1" indent="0">
              <a:buNone/>
            </a:pPr>
            <a:endParaRPr lang="en-US" sz="800" dirty="0"/>
          </a:p>
          <a:p>
            <a:r>
              <a:rPr lang="en-US" sz="2000" dirty="0"/>
              <a:t>Read the Syllabus – post any questions to Teams</a:t>
            </a:r>
          </a:p>
          <a:p>
            <a:r>
              <a:rPr lang="en-US" sz="2000" dirty="0"/>
              <a:t>Complete Syllabus Quiz on Moodle</a:t>
            </a:r>
          </a:p>
          <a:p>
            <a:r>
              <a:rPr lang="en-US" sz="2000" dirty="0"/>
              <a:t>Complete A01 - </a:t>
            </a:r>
            <a:r>
              <a:rPr lang="en-US" sz="2000" dirty="0" err="1"/>
              <a:t>OSandLinux</a:t>
            </a:r>
            <a:r>
              <a:rPr lang="en-US" sz="2000" dirty="0"/>
              <a:t> Activity Sheet</a:t>
            </a:r>
          </a:p>
          <a:p>
            <a:pPr lvl="1"/>
            <a:r>
              <a:rPr lang="en-US" sz="1800" dirty="0"/>
              <a:t>Convert to PDF</a:t>
            </a:r>
          </a:p>
          <a:p>
            <a:pPr lvl="1"/>
            <a:r>
              <a:rPr lang="en-US" sz="1800" dirty="0"/>
              <a:t>Submit to Moodle by next Wed 12:00 noon</a:t>
            </a:r>
            <a:endParaRPr lang="en-US" sz="800" dirty="0"/>
          </a:p>
          <a:p>
            <a:r>
              <a:rPr lang="en-US" sz="2000" dirty="0"/>
              <a:t>Do Reading and prepare for discussion</a:t>
            </a:r>
          </a:p>
          <a:p>
            <a:r>
              <a:rPr lang="en-US" sz="2000" dirty="0"/>
              <a:t>Complete Q01 on Moodle and score 2 (&gt;=90%) or 3 (100%)</a:t>
            </a:r>
          </a:p>
          <a:p>
            <a:pPr lvl="1"/>
            <a:r>
              <a:rPr lang="en-US" sz="2000" dirty="0"/>
              <a:t>Within 1 week of assignment due date.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9F8A5-A4CA-534C-AE9A-8F850F1827E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6653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27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55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43BB85-4D37-6648-866E-F9938FA568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870E596-874D-C542-937C-3893249662F8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D9358-8563-7542-9FD4-96702281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61" y="491621"/>
            <a:ext cx="7451725" cy="422801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2F31E2B-4AAA-E04B-859B-BE0E10932432}"/>
              </a:ext>
            </a:extLst>
          </p:cNvPr>
          <p:cNvSpPr/>
          <p:nvPr/>
        </p:nvSpPr>
        <p:spPr>
          <a:xfrm>
            <a:off x="5780314" y="1360713"/>
            <a:ext cx="1850572" cy="2276856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D8CE8DA-FCCF-793E-021E-AE0D6232F19D}"/>
              </a:ext>
            </a:extLst>
          </p:cNvPr>
          <p:cNvSpPr/>
          <p:nvPr/>
        </p:nvSpPr>
        <p:spPr>
          <a:xfrm rot="19343821">
            <a:off x="6592741" y="1143343"/>
            <a:ext cx="791566" cy="627427"/>
          </a:xfrm>
          <a:prstGeom prst="leftArrow">
            <a:avLst>
              <a:gd name="adj1" fmla="val 50000"/>
              <a:gd name="adj2" fmla="val 49360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97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5CE3-A008-AA44-B595-3D3D3BCC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24508"/>
            <a:ext cx="6761100" cy="857400"/>
          </a:xfrm>
        </p:spPr>
        <p:txBody>
          <a:bodyPr/>
          <a:lstStyle/>
          <a:p>
            <a:r>
              <a:rPr lang="en-US" sz="3200" dirty="0"/>
              <a:t>COMP 190 – Course Mechanics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840B-9960-6243-AD21-C71D6950B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745859"/>
            <a:ext cx="7246895" cy="4367942"/>
          </a:xfrm>
        </p:spPr>
        <p:txBody>
          <a:bodyPr/>
          <a:lstStyle/>
          <a:p>
            <a:r>
              <a:rPr lang="en-US" sz="1800" b="1" dirty="0"/>
              <a:t>https://dickinson-comp190.github.io/website/</a:t>
            </a:r>
          </a:p>
          <a:p>
            <a:r>
              <a:rPr lang="en-US" sz="1800" dirty="0"/>
              <a:t>½ Credit</a:t>
            </a:r>
          </a:p>
          <a:p>
            <a:pPr lvl="1"/>
            <a:r>
              <a:rPr lang="en-US" sz="1800" dirty="0"/>
              <a:t>Credit / No Credit</a:t>
            </a:r>
          </a:p>
          <a:p>
            <a:r>
              <a:rPr lang="en-US" sz="1800" dirty="0"/>
              <a:t>Weekly Work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Reading and Discussion (social/legal/ethical)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Introductory Lecture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Activity Sheet (submit on Moodle)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Scored 0-3, Resubmits for 0-1 within 1 week of return.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~2-3 hours.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Collaborate but do not copy!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Quiz on Moodle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Score 2 (&gt;90%) or 3 (100%)  w/ unlimited retries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Individual</a:t>
            </a:r>
          </a:p>
          <a:p>
            <a:r>
              <a:rPr lang="en-US" sz="1800" dirty="0"/>
              <a:t>Communication on Teams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86EC9-C2B3-9140-9D68-E1AC2B229BF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3661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5CE3-A008-AA44-B595-3D3D3BCC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180029"/>
            <a:ext cx="6761100" cy="857400"/>
          </a:xfrm>
        </p:spPr>
        <p:txBody>
          <a:bodyPr/>
          <a:lstStyle/>
          <a:p>
            <a:r>
              <a:rPr lang="en-US" sz="3200" dirty="0"/>
              <a:t>COMP 190/290 Philosophy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840B-9960-6243-AD21-C71D6950B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155031"/>
            <a:ext cx="7042068" cy="3958769"/>
          </a:xfrm>
        </p:spPr>
        <p:txBody>
          <a:bodyPr/>
          <a:lstStyle/>
          <a:p>
            <a:r>
              <a:rPr lang="en-US" sz="2400" dirty="0"/>
              <a:t>The goal of these courses is to give you a set of experiences with important tools and techniques.</a:t>
            </a:r>
          </a:p>
          <a:p>
            <a:pPr lvl="1"/>
            <a:r>
              <a:rPr lang="en-US" sz="2000" dirty="0"/>
              <a:t>Not expected to master every detail</a:t>
            </a:r>
          </a:p>
          <a:p>
            <a:pPr lvl="2"/>
            <a:r>
              <a:rPr lang="en-US" sz="1800" dirty="0"/>
              <a:t>Remember “what” can be done</a:t>
            </a:r>
          </a:p>
          <a:p>
            <a:pPr lvl="2"/>
            <a:r>
              <a:rPr lang="en-US" sz="1800" dirty="0"/>
              <a:t>“How” it is done is easy to look up and reconstruct</a:t>
            </a:r>
          </a:p>
          <a:p>
            <a:pPr lvl="1"/>
            <a:r>
              <a:rPr lang="en-US" sz="2000" dirty="0"/>
              <a:t>Operate in incomplete information situations</a:t>
            </a:r>
          </a:p>
          <a:p>
            <a:pPr lvl="2"/>
            <a:r>
              <a:rPr lang="en-US" sz="1800" dirty="0"/>
              <a:t>Make mistakes</a:t>
            </a:r>
          </a:p>
          <a:p>
            <a:pPr lvl="2"/>
            <a:r>
              <a:rPr lang="en-US" sz="1800" dirty="0"/>
              <a:t>Practice figuring things out</a:t>
            </a:r>
          </a:p>
          <a:p>
            <a:pPr lvl="1"/>
            <a:r>
              <a:rPr lang="en-US" sz="2000" dirty="0"/>
              <a:t>Develop intuition for future situations</a:t>
            </a:r>
          </a:p>
          <a:p>
            <a:pPr lvl="2"/>
            <a:r>
              <a:rPr lang="en-US" sz="1800" dirty="0"/>
              <a:t>”</a:t>
            </a:r>
            <a:r>
              <a:rPr lang="en-US" sz="1800" dirty="0" err="1"/>
              <a:t>Ohhh</a:t>
            </a:r>
            <a:r>
              <a:rPr lang="en-US" sz="1800" dirty="0"/>
              <a:t>…. This seems like that thing that one time…”</a:t>
            </a:r>
          </a:p>
          <a:p>
            <a:pPr lvl="2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86EC9-C2B3-9140-9D68-E1AC2B229BF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79436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837E-EC34-7F40-99EB-42C5BE7BA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4194" y="234145"/>
            <a:ext cx="3404035" cy="1159800"/>
          </a:xfrm>
        </p:spPr>
        <p:txBody>
          <a:bodyPr/>
          <a:lstStyle/>
          <a:p>
            <a:r>
              <a:rPr lang="en-US" sz="5400" dirty="0"/>
              <a:t>Questions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6C027-FF87-C64A-8987-754967116A7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19638"/>
            <a:ext cx="547688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8AEF7B-3A2A-5344-B24F-63059228D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034" y="1300036"/>
            <a:ext cx="2158510" cy="361645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5254251-6F9B-F440-81CF-A4C1CAFE9CE7}"/>
              </a:ext>
            </a:extLst>
          </p:cNvPr>
          <p:cNvGrpSpPr/>
          <p:nvPr/>
        </p:nvGrpSpPr>
        <p:grpSpPr>
          <a:xfrm>
            <a:off x="4352544" y="4872746"/>
            <a:ext cx="2093976" cy="261610"/>
            <a:chOff x="0" y="4881890"/>
            <a:chExt cx="2093976" cy="2616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79C468-EE87-7440-9B22-406D98D89165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0E17293-1B77-BB4F-8330-A808DE143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3091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67766-40DB-3541-A050-D5A7D2EC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8" y="739375"/>
            <a:ext cx="7720621" cy="857400"/>
          </a:xfrm>
        </p:spPr>
        <p:txBody>
          <a:bodyPr/>
          <a:lstStyle/>
          <a:p>
            <a:r>
              <a:rPr lang="en-US" sz="3200" dirty="0"/>
              <a:t>Topic 1: Introduction to Linux (5 weeks)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A56CF9-7945-F64B-9AA6-53E15CC43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2000" b="1" dirty="0"/>
              <a:t>Operating Systems, Docker &amp; Linux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Linux Command Line Interface (CLI)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Linux Tools, Filters and Scripts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Basic Linux System Administration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Docker: </a:t>
            </a:r>
            <a:r>
              <a:rPr lang="en-US" sz="2000" dirty="0" err="1"/>
              <a:t>Dockerfiles</a:t>
            </a:r>
            <a:r>
              <a:rPr lang="en-US" sz="2000" dirty="0"/>
              <a:t> and Images</a:t>
            </a:r>
          </a:p>
        </p:txBody>
      </p:sp>
    </p:spTree>
    <p:extLst>
      <p:ext uri="{BB962C8B-B14F-4D97-AF65-F5344CB8AC3E}">
        <p14:creationId xmlns:p14="http://schemas.microsoft.com/office/powerpoint/2010/main" val="217819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9A48C-48D1-994F-86DE-30457EBCE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574" y="739550"/>
            <a:ext cx="5012497" cy="3692400"/>
          </a:xfrm>
        </p:spPr>
        <p:txBody>
          <a:bodyPr/>
          <a:lstStyle/>
          <a:p>
            <a:r>
              <a:rPr lang="en-US" sz="2800" i="0" dirty="0"/>
              <a:t>The purpose of an operating system is to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provide an environment in which a user can execute programs</a:t>
            </a:r>
            <a:r>
              <a:rPr lang="en-US" sz="2800" b="1" i="0" dirty="0"/>
              <a:t> </a:t>
            </a:r>
            <a:r>
              <a:rPr lang="en-US" sz="2800" i="0" dirty="0"/>
              <a:t>in a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convenient</a:t>
            </a:r>
            <a:r>
              <a:rPr lang="en-US" sz="2800" i="0" dirty="0"/>
              <a:t> and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efficient</a:t>
            </a:r>
            <a:r>
              <a:rPr lang="en-US" sz="2800" i="0" dirty="0"/>
              <a:t> manner.</a:t>
            </a:r>
            <a:br>
              <a:rPr lang="en-US" sz="2800" i="0" dirty="0"/>
            </a:br>
            <a:br>
              <a:rPr lang="en-US" sz="1200" dirty="0"/>
            </a:br>
            <a:r>
              <a:rPr lang="en-US" sz="2800" dirty="0"/>
              <a:t>- </a:t>
            </a:r>
            <a:r>
              <a:rPr lang="en-US" sz="2000" dirty="0" err="1"/>
              <a:t>Silberschatz</a:t>
            </a:r>
            <a:r>
              <a:rPr lang="en-US" sz="2000" dirty="0"/>
              <a:t>, Galvin, Gagne</a:t>
            </a:r>
            <a:br>
              <a:rPr lang="en-US" sz="2000" dirty="0"/>
            </a:br>
            <a:r>
              <a:rPr lang="en-US" sz="2000" dirty="0"/>
              <a:t>	Operating System Concepts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197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FCBD40-5425-AB49-A373-97344881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68863"/>
            <a:ext cx="6761100" cy="857400"/>
          </a:xfrm>
        </p:spPr>
        <p:txBody>
          <a:bodyPr/>
          <a:lstStyle/>
          <a:p>
            <a:r>
              <a:rPr lang="en-US" sz="3200" dirty="0"/>
              <a:t>PC Operating Systems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CD8FC1-0535-1449-ABF8-7C0D6E572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26045"/>
            <a:ext cx="6761100" cy="3673337"/>
          </a:xfrm>
        </p:spPr>
        <p:txBody>
          <a:bodyPr/>
          <a:lstStyle/>
          <a:p>
            <a:r>
              <a:rPr lang="en-US" sz="2000" dirty="0"/>
              <a:t>Three primary ”</a:t>
            </a:r>
            <a:r>
              <a:rPr lang="en-US" sz="2000" i="1" dirty="0"/>
              <a:t>flavors</a:t>
            </a:r>
            <a:r>
              <a:rPr lang="en-US" sz="2000" dirty="0"/>
              <a:t>”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Target user convenience (point and click)</a:t>
            </a:r>
          </a:p>
          <a:p>
            <a:r>
              <a:rPr lang="en-US" sz="2000" dirty="0"/>
              <a:t>Also support “power users”</a:t>
            </a:r>
          </a:p>
          <a:p>
            <a:pPr lvl="1"/>
            <a:r>
              <a:rPr lang="en-US" sz="2000" dirty="0"/>
              <a:t>e.g. computer scientists, developers – us!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2ED273-7FAE-B146-B91A-5A877265E72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68DF2E5-07DC-324F-826A-FF1984CD41B6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3F07CC4-023B-284A-BE4F-DC53A51CC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600" y="1730492"/>
            <a:ext cx="5029200" cy="167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0D047-0428-5744-9800-4C08297BF802}"/>
              </a:ext>
            </a:extLst>
          </p:cNvPr>
          <p:cNvSpPr txBox="1"/>
          <p:nvPr/>
        </p:nvSpPr>
        <p:spPr>
          <a:xfrm>
            <a:off x="2037522" y="3201956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MacOS 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3A1028-8442-9D4D-9C9B-DE80288BCAA7}"/>
              </a:ext>
            </a:extLst>
          </p:cNvPr>
          <p:cNvSpPr txBox="1"/>
          <p:nvPr/>
        </p:nvSpPr>
        <p:spPr>
          <a:xfrm>
            <a:off x="3622597" y="3201956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77D101-4739-8B4B-B4EB-0608DA4540F1}"/>
              </a:ext>
            </a:extLst>
          </p:cNvPr>
          <p:cNvSpPr txBox="1"/>
          <p:nvPr/>
        </p:nvSpPr>
        <p:spPr>
          <a:xfrm>
            <a:off x="5427297" y="3201956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Unix / Linux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B0104-57A7-1F4F-9FB3-5DD73A020E42}"/>
              </a:ext>
            </a:extLst>
          </p:cNvPr>
          <p:cNvSpPr txBox="1"/>
          <p:nvPr/>
        </p:nvSpPr>
        <p:spPr>
          <a:xfrm>
            <a:off x="5550087" y="4897894"/>
            <a:ext cx="1996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4"/>
              </a:rPr>
              <a:t>Image from: https://www.cleanpng.com/</a:t>
            </a:r>
            <a:endParaRPr lang="en-US" sz="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092853-B331-5E4A-A7E1-E37212E3B03B}"/>
              </a:ext>
            </a:extLst>
          </p:cNvPr>
          <p:cNvGrpSpPr/>
          <p:nvPr/>
        </p:nvGrpSpPr>
        <p:grpSpPr>
          <a:xfrm>
            <a:off x="6336254" y="1240688"/>
            <a:ext cx="1119830" cy="932356"/>
            <a:chOff x="6336254" y="1240688"/>
            <a:chExt cx="1119830" cy="93235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A5AEF8A-6B7F-8946-A821-A05ED56E0E9D}"/>
                </a:ext>
              </a:extLst>
            </p:cNvPr>
            <p:cNvSpPr txBox="1"/>
            <p:nvPr/>
          </p:nvSpPr>
          <p:spPr>
            <a:xfrm rot="760221">
              <a:off x="6526021" y="1240688"/>
              <a:ext cx="9300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tx1"/>
                  </a:solidFill>
                  <a:latin typeface="Segoe Print" panose="02000800000000000000" pitchFamily="2" charset="0"/>
                </a:rPr>
                <a:t>Tux</a:t>
              </a:r>
            </a:p>
          </p:txBody>
        </p: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70D48152-EE61-6443-AB03-D192E4C1263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36254" y="1730491"/>
              <a:ext cx="548640" cy="442553"/>
            </a:xfrm>
            <a:prstGeom prst="curvedConnector3">
              <a:avLst/>
            </a:prstGeom>
            <a:ln w="44450">
              <a:solidFill>
                <a:schemeClr val="accent6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621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3648</TotalTime>
  <Words>4266</Words>
  <Application>Microsoft Macintosh PowerPoint</Application>
  <PresentationFormat>On-screen Show (16:9)</PresentationFormat>
  <Paragraphs>504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Chalkboard SE</vt:lpstr>
      <vt:lpstr>Courier</vt:lpstr>
      <vt:lpstr>Dosis</vt:lpstr>
      <vt:lpstr>Dosis ExtraLight</vt:lpstr>
      <vt:lpstr>Segoe Print</vt:lpstr>
      <vt:lpstr>Times New Roman</vt:lpstr>
      <vt:lpstr>Titillium Web Light</vt:lpstr>
      <vt:lpstr>Mowbray template</vt:lpstr>
      <vt:lpstr>01 – Operating Systems and Linux</vt:lpstr>
      <vt:lpstr>PowerPoint Presentation</vt:lpstr>
      <vt:lpstr>PowerPoint Presentation</vt:lpstr>
      <vt:lpstr>COMP 190 – Course Mechanics</vt:lpstr>
      <vt:lpstr>COMP 190/290 Philosophy</vt:lpstr>
      <vt:lpstr>Questions</vt:lpstr>
      <vt:lpstr>Topic 1: Introduction to Linux (5 weeks)</vt:lpstr>
      <vt:lpstr>PowerPoint Presentation</vt:lpstr>
      <vt:lpstr>PC Operating Systems</vt:lpstr>
      <vt:lpstr>What is Linux</vt:lpstr>
      <vt:lpstr>Why/How So Many Distros?</vt:lpstr>
      <vt:lpstr>Debian Linux</vt:lpstr>
      <vt:lpstr>Desktop Managers: XFCE4</vt:lpstr>
      <vt:lpstr>Running Linux &amp; a Desktop Manager</vt:lpstr>
      <vt:lpstr>Docker/Docker Desktop</vt:lpstr>
      <vt:lpstr>Demo</vt:lpstr>
      <vt:lpstr>dockerhub &amp; Docker Concepts</vt:lpstr>
      <vt:lpstr>Virtual Network Computing (VNC)</vt:lpstr>
      <vt:lpstr>Terminal/Shell/Command Line Interface</vt:lpstr>
      <vt:lpstr>Shell Flavors</vt:lpstr>
      <vt:lpstr>GUI / CLI Equivalence</vt:lpstr>
      <vt:lpstr>GUI / CLI Equivalence</vt:lpstr>
      <vt:lpstr>Linux CLI Commands:</vt:lpstr>
      <vt:lpstr>Useful Linux/Unix Stuff:</vt:lpstr>
      <vt:lpstr>Sample Answers: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– Operating Systems and Virtual Machines</dc:title>
  <dc:creator>Braught, Grant</dc:creator>
  <cp:lastModifiedBy>Braught, Grant</cp:lastModifiedBy>
  <cp:revision>121</cp:revision>
  <cp:lastPrinted>2021-09-01T12:57:45Z</cp:lastPrinted>
  <dcterms:created xsi:type="dcterms:W3CDTF">2020-08-18T12:38:13Z</dcterms:created>
  <dcterms:modified xsi:type="dcterms:W3CDTF">2023-01-25T17:39:26Z</dcterms:modified>
</cp:coreProperties>
</file>